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61" r:id="rId3"/>
    <p:sldId id="280" r:id="rId4"/>
    <p:sldId id="281" r:id="rId5"/>
    <p:sldId id="283" r:id="rId6"/>
    <p:sldId id="285" r:id="rId7"/>
    <p:sldId id="289" r:id="rId8"/>
    <p:sldId id="284" r:id="rId9"/>
    <p:sldId id="290" r:id="rId10"/>
    <p:sldId id="291" r:id="rId11"/>
    <p:sldId id="292" r:id="rId12"/>
    <p:sldId id="299" r:id="rId13"/>
    <p:sldId id="293" r:id="rId14"/>
    <p:sldId id="294" r:id="rId15"/>
    <p:sldId id="295" r:id="rId16"/>
    <p:sldId id="298" r:id="rId17"/>
    <p:sldId id="306" r:id="rId18"/>
    <p:sldId id="297" r:id="rId19"/>
    <p:sldId id="307" r:id="rId20"/>
    <p:sldId id="308" r:id="rId21"/>
    <p:sldId id="309" r:id="rId22"/>
    <p:sldId id="310" r:id="rId23"/>
    <p:sldId id="312" r:id="rId24"/>
    <p:sldId id="313" r:id="rId25"/>
    <p:sldId id="315" r:id="rId26"/>
    <p:sldId id="316" r:id="rId27"/>
    <p:sldId id="317" r:id="rId28"/>
    <p:sldId id="318" r:id="rId29"/>
    <p:sldId id="319" r:id="rId30"/>
    <p:sldId id="321" r:id="rId31"/>
    <p:sldId id="322" r:id="rId32"/>
    <p:sldId id="323" r:id="rId33"/>
    <p:sldId id="324" r:id="rId34"/>
    <p:sldId id="327" r:id="rId35"/>
    <p:sldId id="328" r:id="rId36"/>
    <p:sldId id="329" r:id="rId37"/>
    <p:sldId id="332" r:id="rId38"/>
    <p:sldId id="333" r:id="rId39"/>
    <p:sldId id="326" r:id="rId40"/>
    <p:sldId id="300" r:id="rId41"/>
  </p:sldIdLst>
  <p:sldSz cx="9144000" cy="6858000" type="screen4x3"/>
  <p:notesSz cx="6858000" cy="9144000"/>
  <p:embeddedFontLst>
    <p:embeddedFont>
      <p:font typeface="Calibri" panose="020F0502020204030204" pitchFamily="2" charset="0"/>
      <p:regular r:id="rId46"/>
      <p:bold r:id="rId47"/>
      <p:italic r:id="rId48"/>
      <p:boldItalic r:id="rId49"/>
    </p:embeddedFont>
    <p:embeddedFont>
      <p:font typeface="幼圆" panose="02010600030101010101" charset="-122"/>
      <p:regular r:id="rId50"/>
    </p:embeddedFont>
    <p:embeddedFont>
      <p:font typeface="微软雅黑" panose="020B0503020204020204" charset="-122"/>
      <p:regular r:id="rId51"/>
    </p:embeddedFont>
    <p:embeddedFont>
      <p:font typeface="Arial Black" panose="020B0A04020102020204" charset="0"/>
      <p:bold r:id="rId52"/>
    </p:embeddedFont>
  </p:embeddedFontLst>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a:srgbClr val="FFCC00"/>
    <a:srgbClr val="009900"/>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69" d="100"/>
          <a:sy n="69" d="100"/>
        </p:scale>
        <p:origin x="-138" y="-102"/>
      </p:cViewPr>
      <p:guideLst>
        <p:guide orient="horz" pos="2160"/>
        <p:guide pos="2938"/>
      </p:guideLst>
    </p:cSldViewPr>
  </p:slide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3.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3074" name="Rectangle 2"/>
          <p:cNvSpPr>
            <a:spLocks noGrp="1"/>
          </p:cNvSpPr>
          <p:nvPr>
            <p:ph type="hdr" sz="quarter"/>
          </p:nvPr>
        </p:nvSpPr>
        <p:spPr>
          <a:xfrm>
            <a:off x="0" y="0"/>
            <a:ext cx="2971800" cy="457200"/>
          </a:xfrm>
          <a:prstGeom prst="rect">
            <a:avLst/>
          </a:prstGeom>
          <a:noFill/>
          <a:ln w="9525">
            <a:noFill/>
          </a:ln>
        </p:spPr>
        <p:txBody>
          <a:bodyPr/>
          <a:p>
            <a:pPr lvl="0" eaLnBrk="1" hangingPunct="1"/>
            <a:endParaRPr lang="zh-CN" altLang="en-US" sz="1200" dirty="0"/>
          </a:p>
        </p:txBody>
      </p:sp>
      <p:sp>
        <p:nvSpPr>
          <p:cNvPr id="3075" name="Rectangle 3"/>
          <p:cNvSpPr>
            <a:spLocks noGrp="1"/>
          </p:cNvSpPr>
          <p:nvPr>
            <p:ph type="dt" idx="1"/>
          </p:nvPr>
        </p:nvSpPr>
        <p:spPr>
          <a:xfrm>
            <a:off x="3884613" y="0"/>
            <a:ext cx="2971800" cy="457200"/>
          </a:xfrm>
          <a:prstGeom prst="rect">
            <a:avLst/>
          </a:prstGeom>
          <a:noFill/>
          <a:ln w="9525">
            <a:noFill/>
          </a:ln>
        </p:spPr>
        <p:txBody>
          <a:bodyPr/>
          <a:p>
            <a:pPr lvl="0" algn="r" eaLnBrk="1" hangingPunct="1"/>
            <a:endParaRPr lang="zh-CN" altLang="en-US" sz="1200" dirty="0"/>
          </a:p>
        </p:txBody>
      </p:sp>
      <p:sp>
        <p:nvSpPr>
          <p:cNvPr id="3076" name="Rectangle 4"/>
          <p:cNvSpPr>
            <a:spLocks noGrp="1"/>
          </p:cNvSpPr>
          <p:nvPr>
            <p:ph type="sldImg" idx="2"/>
          </p:nvPr>
        </p:nvSpPr>
        <p:spPr>
          <a:xfrm>
            <a:off x="1143000" y="685800"/>
            <a:ext cx="4572000" cy="3429000"/>
          </a:xfrm>
          <a:prstGeom prst="rect">
            <a:avLst/>
          </a:prstGeom>
          <a:noFill/>
          <a:ln w="9525">
            <a:noFill/>
          </a:ln>
        </p:spPr>
      </p:sp>
      <p:sp>
        <p:nvSpPr>
          <p:cNvPr id="3077" name="Rectangle 5"/>
          <p:cNvSpPr>
            <a:spLocks noGrp="1"/>
          </p:cNvSpPr>
          <p:nvPr>
            <p:ph type="body" sz="quarter" idx="3"/>
          </p:nvPr>
        </p:nvSpPr>
        <p:spPr>
          <a:xfrm>
            <a:off x="685800" y="4343400"/>
            <a:ext cx="5486400" cy="4114800"/>
          </a:xfrm>
          <a:prstGeom prst="rect">
            <a:avLst/>
          </a:prstGeom>
          <a:noFill/>
          <a:ln w="9525">
            <a:noFill/>
          </a:ln>
        </p:spPr>
        <p:txBody>
          <a:bodyPr anchor="ct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8" name="Rectangle 6"/>
          <p:cNvSpPr>
            <a:spLocks noGrp="1"/>
          </p:cNvSpPr>
          <p:nvPr>
            <p:ph type="ftr" sz="quarter" idx="4"/>
          </p:nvPr>
        </p:nvSpPr>
        <p:spPr>
          <a:xfrm>
            <a:off x="0" y="8685213"/>
            <a:ext cx="2971800" cy="457200"/>
          </a:xfrm>
          <a:prstGeom prst="rect">
            <a:avLst/>
          </a:prstGeom>
          <a:noFill/>
          <a:ln w="9525">
            <a:noFill/>
          </a:ln>
        </p:spPr>
        <p:txBody>
          <a:bodyPr anchor="b"/>
          <a:p>
            <a:pPr lvl="0" eaLnBrk="1" hangingPunct="1"/>
            <a:endParaRPr lang="en-US" altLang="x-none" sz="1200" dirty="0"/>
          </a:p>
        </p:txBody>
      </p:sp>
      <p:sp>
        <p:nvSpPr>
          <p:cNvPr id="3079" name="Rectangle 7"/>
          <p:cNvSpPr>
            <a:spLocks noGrp="1"/>
          </p:cNvSpPr>
          <p:nvPr>
            <p:ph type="sldNum" sz="quarter" idx="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7735" y="161925"/>
            <a:ext cx="2072878" cy="60579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19100" y="161925"/>
            <a:ext cx="6098468" cy="60579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endParaRPr lang="zh-CN" altLang="en-US" dirty="0"/>
          </a:p>
        </p:txBody>
      </p:sp>
      <p:sp>
        <p:nvSpPr>
          <p:cNvPr id="5" name="页脚占位符 4"/>
          <p:cNvSpPr>
            <a:spLocks noGrp="1"/>
          </p:cNvSpPr>
          <p:nvPr>
            <p:ph type="ftr" sz="quarter" idx="11"/>
          </p:nvPr>
        </p:nvSpPr>
        <p:spPr/>
        <p:txBody>
          <a:bodyPr/>
          <a:lstStyle/>
          <a:p>
            <a:pPr lvl="0" eaLnBrk="1" hangingPunct="1"/>
            <a:endParaRPr lang="zh-CN" altLang="en-US" dirty="0"/>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19100" y="1027113"/>
            <a:ext cx="4062841" cy="51927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7772" y="1027113"/>
            <a:ext cx="4062841" cy="51927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zh-CN" altLang="en-US" dirty="0"/>
          </a:p>
        </p:txBody>
      </p:sp>
      <p:sp>
        <p:nvSpPr>
          <p:cNvPr id="8" name="页脚占位符 7"/>
          <p:cNvSpPr>
            <a:spLocks noGrp="1"/>
          </p:cNvSpPr>
          <p:nvPr>
            <p:ph type="ftr" sz="quarter" idx="11"/>
          </p:nvPr>
        </p:nvSpPr>
        <p:spPr/>
        <p:txBody>
          <a:bodyPr/>
          <a:lstStyle/>
          <a:p>
            <a:pPr lvl="0" eaLnBrk="1" hangingPunct="1"/>
            <a:endParaRPr lang="zh-CN" altLang="en-US" dirty="0"/>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zh-CN" altLang="en-US" dirty="0"/>
          </a:p>
        </p:txBody>
      </p:sp>
      <p:sp>
        <p:nvSpPr>
          <p:cNvPr id="4" name="页脚占位符 3"/>
          <p:cNvSpPr>
            <a:spLocks noGrp="1"/>
          </p:cNvSpPr>
          <p:nvPr>
            <p:ph type="ftr" sz="quarter" idx="11"/>
          </p:nvPr>
        </p:nvSpPr>
        <p:spPr/>
        <p:txBody>
          <a:bodyPr/>
          <a:lstStyle/>
          <a:p>
            <a:pPr lvl="0" eaLnBrk="1" hangingPunct="1"/>
            <a:endParaRPr lang="zh-CN" altLang="en-US" dirty="0"/>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p>
        </p:txBody>
      </p:sp>
      <p:sp>
        <p:nvSpPr>
          <p:cNvPr id="3" name="页脚占位符 2"/>
          <p:cNvSpPr>
            <a:spLocks noGrp="1"/>
          </p:cNvSpPr>
          <p:nvPr>
            <p:ph type="ftr" sz="quarter" idx="11"/>
          </p:nvPr>
        </p:nvSpPr>
        <p:spPr/>
        <p:txBody>
          <a:bodyPr/>
          <a:lstStyle/>
          <a:p>
            <a:pPr lvl="0" eaLnBrk="1" hangingPunct="1"/>
            <a:endParaRPr lang="zh-CN" altLang="en-US" dirty="0"/>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p>
        </p:txBody>
      </p:sp>
      <p:sp>
        <p:nvSpPr>
          <p:cNvPr id="6" name="页脚占位符 5"/>
          <p:cNvSpPr>
            <a:spLocks noGrp="1"/>
          </p:cNvSpPr>
          <p:nvPr>
            <p:ph type="ftr" sz="quarter" idx="11"/>
          </p:nvPr>
        </p:nvSpPr>
        <p:spPr/>
        <p:txBody>
          <a:bodyPr/>
          <a:lstStyle/>
          <a:p>
            <a:pPr lvl="0" eaLnBrk="1" hangingPunct="1"/>
            <a:endParaRPr lang="zh-CN" altLang="en-US" dirty="0"/>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pic>
        <p:nvPicPr>
          <p:cNvPr id="1026" name="图片 1"/>
          <p:cNvPicPr>
            <a:picLocks noChangeAspect="1"/>
          </p:cNvPicPr>
          <p:nvPr/>
        </p:nvPicPr>
        <p:blipFill>
          <a:blip r:embed="rId12"/>
          <a:stretch>
            <a:fillRect/>
          </a:stretch>
        </p:blipFill>
        <p:spPr>
          <a:xfrm>
            <a:off x="0" y="-14287"/>
            <a:ext cx="9144000" cy="6891337"/>
          </a:xfrm>
          <a:prstGeom prst="rect">
            <a:avLst/>
          </a:prstGeom>
          <a:noFill/>
          <a:ln w="9525">
            <a:noFill/>
          </a:ln>
        </p:spPr>
      </p:pic>
      <p:sp>
        <p:nvSpPr>
          <p:cNvPr id="1027" name="KSO_BT1"/>
          <p:cNvSpPr>
            <a:spLocks noGrp="1"/>
          </p:cNvSpPr>
          <p:nvPr>
            <p:ph type="title"/>
          </p:nvPr>
        </p:nvSpPr>
        <p:spPr>
          <a:xfrm>
            <a:off x="419100" y="161925"/>
            <a:ext cx="8291513" cy="700088"/>
          </a:xfrm>
          <a:prstGeom prst="rect">
            <a:avLst/>
          </a:prstGeom>
          <a:noFill/>
          <a:ln w="9525">
            <a:noFill/>
          </a:ln>
        </p:spPr>
        <p:txBody>
          <a:bodyPr anchor="b"/>
          <a:p>
            <a:pPr lvl="0"/>
            <a:r>
              <a:rPr lang="zh-CN" altLang="en-US"/>
              <a:t>单击此处编辑母版标题样式</a:t>
            </a:r>
            <a:endParaRPr lang="zh-CN" altLang="en-US"/>
          </a:p>
        </p:txBody>
      </p:sp>
      <p:sp>
        <p:nvSpPr>
          <p:cNvPr id="1028" name="KSO_FD"/>
          <p:cNvSpPr>
            <a:spLocks noGrp="1"/>
          </p:cNvSpPr>
          <p:nvPr>
            <p:ph type="dt" sz="half" idx="2"/>
          </p:nvPr>
        </p:nvSpPr>
        <p:spPr>
          <a:xfrm>
            <a:off x="628650" y="6356350"/>
            <a:ext cx="2057400" cy="365125"/>
          </a:xfrm>
          <a:prstGeom prst="rect">
            <a:avLst/>
          </a:prstGeom>
          <a:noFill/>
          <a:ln w="9525">
            <a:noFill/>
          </a:ln>
        </p:spPr>
        <p:txBody>
          <a:bodyPr anchor="ctr"/>
          <a:lstStyle>
            <a:lvl1pPr>
              <a:defRPr sz="1200">
                <a:solidFill>
                  <a:srgbClr val="949596"/>
                </a:solidFill>
                <a:latin typeface="Calibri" panose="020F0502020204030204" pitchFamily="2" charset="0"/>
                <a:ea typeface="幼圆" panose="02010600030101010101" charset="-122"/>
              </a:defRPr>
            </a:lvl1pPr>
          </a:lstStyle>
          <a:p>
            <a:pPr lvl="0" eaLnBrk="1" hangingPunct="1"/>
            <a:endParaRPr lang="zh-CN" altLang="en-US" dirty="0"/>
          </a:p>
        </p:txBody>
      </p:sp>
      <p:sp>
        <p:nvSpPr>
          <p:cNvPr id="1029" name="KSO_FT"/>
          <p:cNvSpPr>
            <a:spLocks noGrp="1"/>
          </p:cNvSpPr>
          <p:nvPr>
            <p:ph type="ftr" sz="quarter" idx="3"/>
          </p:nvPr>
        </p:nvSpPr>
        <p:spPr>
          <a:xfrm>
            <a:off x="3028950" y="6356350"/>
            <a:ext cx="3086100" cy="365125"/>
          </a:xfrm>
          <a:prstGeom prst="rect">
            <a:avLst/>
          </a:prstGeom>
          <a:noFill/>
          <a:ln w="9525">
            <a:noFill/>
          </a:ln>
        </p:spPr>
        <p:txBody>
          <a:bodyPr anchor="ctr"/>
          <a:lstStyle>
            <a:lvl1pPr algn="ctr">
              <a:defRPr sz="1200">
                <a:solidFill>
                  <a:srgbClr val="949596"/>
                </a:solidFill>
                <a:latin typeface="Calibri" panose="020F0502020204030204" pitchFamily="2" charset="0"/>
                <a:ea typeface="幼圆" panose="02010600030101010101" charset="-122"/>
              </a:defRPr>
            </a:lvl1pPr>
          </a:lstStyle>
          <a:p>
            <a:pPr lvl="0" eaLnBrk="1" hangingPunct="1"/>
            <a:endParaRPr lang="zh-CN" altLang="en-US" dirty="0"/>
          </a:p>
        </p:txBody>
      </p:sp>
      <p:sp>
        <p:nvSpPr>
          <p:cNvPr id="1030" name="KSO_FN"/>
          <p:cNvSpPr>
            <a:spLocks noGrp="1"/>
          </p:cNvSpPr>
          <p:nvPr>
            <p:ph type="sldNum" sz="quarter" idx="4"/>
          </p:nvPr>
        </p:nvSpPr>
        <p:spPr>
          <a:xfrm>
            <a:off x="6457950" y="6356350"/>
            <a:ext cx="2057400" cy="365125"/>
          </a:xfrm>
          <a:prstGeom prst="rect">
            <a:avLst/>
          </a:prstGeom>
          <a:noFill/>
          <a:ln w="9525">
            <a:noFill/>
          </a:ln>
        </p:spPr>
        <p:txBody>
          <a:bodyPr anchor="ctr"/>
          <a:lstStyle>
            <a:lvl1pPr algn="r">
              <a:defRPr sz="1200">
                <a:solidFill>
                  <a:srgbClr val="949596"/>
                </a:solidFill>
                <a:latin typeface="Calibri" panose="020F0502020204030204" pitchFamily="2" charset="0"/>
                <a:ea typeface="幼圆" panose="02010600030101010101" charset="-122"/>
              </a:defRPr>
            </a:lvl1pPr>
          </a:lstStyle>
          <a:p>
            <a:pPr lvl="0" eaLnBrk="1" hangingPunct="1"/>
            <a:fld id="{9A0DB2DC-4C9A-4742-B13C-FB6460FD3503}" type="slidenum">
              <a:rPr lang="zh-CN" altLang="en-US" dirty="0"/>
            </a:fld>
            <a:endParaRPr lang="zh-CN" altLang="en-US" dirty="0"/>
          </a:p>
        </p:txBody>
      </p:sp>
      <p:sp>
        <p:nvSpPr>
          <p:cNvPr id="1031" name="KSO_BC1"/>
          <p:cNvSpPr>
            <a:spLocks noGrp="1"/>
          </p:cNvSpPr>
          <p:nvPr>
            <p:ph type="body" idx="1"/>
          </p:nvPr>
        </p:nvSpPr>
        <p:spPr>
          <a:xfrm>
            <a:off x="419100" y="1027113"/>
            <a:ext cx="8291513" cy="5192712"/>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l" defTabSz="914400" eaLnBrk="0" fontAlgn="base" latinLnBrk="0" hangingPunct="0">
        <a:lnSpc>
          <a:spcPct val="90000"/>
        </a:lnSpc>
        <a:spcBef>
          <a:spcPct val="0"/>
        </a:spcBef>
        <a:spcAft>
          <a:spcPct val="0"/>
        </a:spcAft>
        <a:buNone/>
        <a:defRPr sz="3200" b="1" i="0" u="none" kern="1200" baseline="0">
          <a:solidFill>
            <a:srgbClr val="3C6032"/>
          </a:solidFill>
          <a:latin typeface="+mj-lt"/>
          <a:ea typeface="+mj-ea"/>
          <a:cs typeface="+mj-cs"/>
        </a:defRPr>
      </a:lvl1pPr>
    </p:titleStyle>
    <p:body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emf"/><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emf"/></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29.wmf"/><Relationship Id="rId2" Type="http://schemas.openxmlformats.org/officeDocument/2006/relationships/oleObject" Target="../embeddings/oleObject1.bin"/><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32.wmf"/><Relationship Id="rId4" Type="http://schemas.openxmlformats.org/officeDocument/2006/relationships/oleObject" Target="../embeddings/oleObject3.bin"/><Relationship Id="rId3" Type="http://schemas.openxmlformats.org/officeDocument/2006/relationships/image" Target="../media/image31.wmf"/><Relationship Id="rId2" Type="http://schemas.openxmlformats.org/officeDocument/2006/relationships/oleObject" Target="../embeddings/oleObject2.bin"/><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image" Target="../media/image33.em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7.xml"/><Relationship Id="rId7" Type="http://schemas.openxmlformats.org/officeDocument/2006/relationships/hyperlink" Target="https://www.cnblogs.com/charlotte77/p/5629865.html" TargetMode="External"/><Relationship Id="rId6" Type="http://schemas.openxmlformats.org/officeDocument/2006/relationships/image" Target="../media/image48.wmf"/><Relationship Id="rId5" Type="http://schemas.openxmlformats.org/officeDocument/2006/relationships/oleObject" Target="../embeddings/oleObject4.bin"/><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emf"/><Relationship Id="rId1" Type="http://schemas.openxmlformats.org/officeDocument/2006/relationships/image" Target="../media/image57.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emf"/><Relationship Id="rId1" Type="http://schemas.openxmlformats.org/officeDocument/2006/relationships/image" Target="../media/image59.emf"/></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xviniette.github.io/FlappyLearning/?utm_source=qq&amp;utm_medium=socia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333375" y="2251075"/>
            <a:ext cx="8291513" cy="700088"/>
          </a:xfrm>
        </p:spPr>
        <p:txBody>
          <a:bodyPr vert="horz" wrap="square" anchor="b"/>
          <a:p>
            <a:pPr algn="ctr"/>
            <a:r>
              <a:rPr lang="zh-CN" altLang="en-US" sz="3200" dirty="0">
                <a:solidFill>
                  <a:srgbClr val="3C6032"/>
                </a:solidFill>
              </a:rPr>
              <a:t>基于神经网络的带通滤波器优化设计</a:t>
            </a:r>
            <a:endParaRPr lang="zh-CN" altLang="en-US" sz="3200" dirty="0">
              <a:solidFill>
                <a:srgbClr val="3C6032"/>
              </a:solidFill>
            </a:endParaRPr>
          </a:p>
        </p:txBody>
      </p:sp>
      <p:sp>
        <p:nvSpPr>
          <p:cNvPr id="7171" name="Rectangle 3"/>
          <p:cNvSpPr>
            <a:spLocks noGrp="1"/>
          </p:cNvSpPr>
          <p:nvPr>
            <p:ph type="body"/>
          </p:nvPr>
        </p:nvSpPr>
        <p:spPr>
          <a:xfrm>
            <a:off x="7195185" y="5929630"/>
            <a:ext cx="1620520" cy="549275"/>
          </a:xfrm>
        </p:spPr>
        <p:txBody>
          <a:bodyPr vert="horz" wrap="square" anchor="t"/>
          <a:p>
            <a:r>
              <a:rPr lang="zh-CN" altLang="en-US" dirty="0"/>
              <a:t>刘江帆</a:t>
            </a:r>
            <a:endParaRPr lang="zh-CN" altLang="en-US" dirty="0"/>
          </a:p>
          <a:p>
            <a:pPr marL="0" indent="0">
              <a:buNone/>
            </a:pPr>
            <a:endParaRPr lang="zh-CN" altLang="en-US" dirty="0">
              <a:solidFill>
                <a:srgbClr val="FF0000"/>
              </a:solidFill>
            </a:endParaRPr>
          </a:p>
          <a:p>
            <a:pPr marL="0" indent="0">
              <a:buNone/>
            </a:pPr>
            <a:endParaRPr lang="zh-CN" altLang="en-US" dirty="0"/>
          </a:p>
          <a:p>
            <a:endParaRPr lang="zh-CN" altLang="en-US" dirty="0"/>
          </a:p>
          <a:p>
            <a:endParaRPr lang="zh-CN" altLang="en-US" dirty="0"/>
          </a:p>
        </p:txBody>
      </p:sp>
      <p:grpSp>
        <p:nvGrpSpPr>
          <p:cNvPr id="2" name="组合 1"/>
          <p:cNvGrpSpPr/>
          <p:nvPr/>
        </p:nvGrpSpPr>
        <p:grpSpPr>
          <a:xfrm>
            <a:off x="2458085" y="650240"/>
            <a:ext cx="4684395" cy="1001395"/>
            <a:chOff x="4083" y="620"/>
            <a:chExt cx="7377" cy="1577"/>
          </a:xfrm>
        </p:grpSpPr>
        <p:pic>
          <p:nvPicPr>
            <p:cNvPr id="4" name="图片 6" descr="校徽 校名副本.jpg"/>
            <p:cNvPicPr>
              <a:picLocks noChangeAspect="1"/>
            </p:cNvPicPr>
            <p:nvPr/>
          </p:nvPicPr>
          <p:blipFill>
            <a:blip r:embed="rId1">
              <a:extLst>
                <a:ext uri="{28A0092B-C50C-407E-A947-70E740481C1C}">
                  <a14:useLocalDpi xmlns:a14="http://schemas.microsoft.com/office/drawing/2010/main" val="0"/>
                </a:ext>
              </a:extLst>
            </a:blip>
            <a:srcRect r="82288"/>
            <a:stretch>
              <a:fillRect/>
            </a:stretch>
          </p:blipFill>
          <p:spPr bwMode="auto">
            <a:xfrm>
              <a:off x="4083" y="620"/>
              <a:ext cx="1630" cy="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309" y="901"/>
              <a:ext cx="6151" cy="1016"/>
            </a:xfrm>
            <a:prstGeom prst="rect">
              <a:avLst/>
            </a:prstGeom>
            <a:noFill/>
          </p:spPr>
          <p:txBody>
            <a:bodyPr wrap="square" rtlCol="0">
              <a:spAutoFit/>
            </a:bodyPr>
            <a:p>
              <a:pPr algn="ctr"/>
              <a:r>
                <a:rPr lang="zh-CN" altLang="en-US" sz="3600" dirty="0"/>
                <a:t>北京邮电大学</a:t>
              </a:r>
              <a:endParaRPr lang="zh-CN" altLang="en-US" sz="3600" dirty="0"/>
            </a:p>
          </p:txBody>
        </p:sp>
      </p:grpSp>
      <p:grpSp>
        <p:nvGrpSpPr>
          <p:cNvPr id="15365" name="组合 15364"/>
          <p:cNvGrpSpPr/>
          <p:nvPr/>
        </p:nvGrpSpPr>
        <p:grpSpPr>
          <a:xfrm>
            <a:off x="-15875" y="3500438"/>
            <a:ext cx="9183688" cy="2154237"/>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365"/>
                                        </p:tgtEl>
                                        <p:attrNameLst>
                                          <p:attrName>style.visibility</p:attrName>
                                        </p:attrNameLst>
                                      </p:cBhvr>
                                      <p:to>
                                        <p:strVal val="visible"/>
                                      </p:to>
                                    </p:set>
                                    <p:animEffect filter="wipe(left)">
                                      <p:cBhvr>
                                        <p:cTn id="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4508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滤波器结构：</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1194435" y="2058035"/>
            <a:ext cx="6273800" cy="316420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21215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滤波器结构：</a:t>
            </a:r>
            <a:endParaRPr lang="zh-CN" altLang="en-US" dirty="0"/>
          </a:p>
          <a:p>
            <a:pPr marL="0" indent="0">
              <a:buNone/>
            </a:pPr>
            <a:r>
              <a:rPr lang="zh-CN" altLang="en-US" dirty="0">
                <a:solidFill>
                  <a:schemeClr val="bg2">
                    <a:lumMod val="10000"/>
                  </a:schemeClr>
                </a:solidFill>
              </a:rPr>
              <a:t>        </a:t>
            </a:r>
            <a:r>
              <a:rPr lang="en-US" altLang="zh-CN" dirty="0">
                <a:solidFill>
                  <a:schemeClr val="bg2">
                    <a:lumMod val="10000"/>
                  </a:schemeClr>
                </a:solidFill>
              </a:rPr>
              <a:t>1.</a:t>
            </a:r>
            <a:r>
              <a:rPr lang="zh-CN" altLang="en-US" dirty="0">
                <a:solidFill>
                  <a:schemeClr val="bg2">
                    <a:lumMod val="10000"/>
                  </a:schemeClr>
                </a:solidFill>
              </a:rPr>
              <a:t>缝隙</a:t>
            </a:r>
            <a:r>
              <a:rPr lang="en-US" altLang="zh-CN" dirty="0">
                <a:solidFill>
                  <a:schemeClr val="bg2">
                    <a:lumMod val="10000"/>
                  </a:schemeClr>
                </a:solidFill>
              </a:rPr>
              <a:t>S1</a:t>
            </a:r>
            <a:r>
              <a:rPr lang="zh-CN" altLang="en-US" dirty="0">
                <a:solidFill>
                  <a:schemeClr val="bg2">
                    <a:lumMod val="10000"/>
                  </a:schemeClr>
                </a:solidFill>
              </a:rPr>
              <a:t>，</a:t>
            </a:r>
            <a:r>
              <a:rPr lang="en-US" altLang="zh-CN" dirty="0">
                <a:solidFill>
                  <a:schemeClr val="bg2">
                    <a:lumMod val="10000"/>
                  </a:schemeClr>
                </a:solidFill>
              </a:rPr>
              <a:t>S2</a:t>
            </a:r>
            <a:r>
              <a:rPr lang="zh-CN" altLang="en-US" dirty="0">
                <a:solidFill>
                  <a:schemeClr val="bg2">
                    <a:lumMod val="10000"/>
                  </a:schemeClr>
                </a:solidFill>
              </a:rPr>
              <a:t>决定了阻带衰减极点的位置和深度</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2.</a:t>
            </a:r>
            <a:r>
              <a:rPr lang="zh-CN" altLang="en-US" dirty="0">
                <a:solidFill>
                  <a:schemeClr val="bg2">
                    <a:lumMod val="10000"/>
                  </a:schemeClr>
                </a:solidFill>
              </a:rPr>
              <a:t>缝隙</a:t>
            </a:r>
            <a:r>
              <a:rPr lang="en-US" altLang="zh-CN" dirty="0">
                <a:solidFill>
                  <a:schemeClr val="bg2">
                    <a:lumMod val="10000"/>
                  </a:schemeClr>
                </a:solidFill>
              </a:rPr>
              <a:t>S1</a:t>
            </a:r>
            <a:r>
              <a:rPr lang="zh-CN" altLang="en-US" dirty="0">
                <a:solidFill>
                  <a:schemeClr val="bg2">
                    <a:lumMod val="10000"/>
                  </a:schemeClr>
                </a:solidFill>
              </a:rPr>
              <a:t>，</a:t>
            </a:r>
            <a:r>
              <a:rPr lang="en-US" altLang="zh-CN" dirty="0">
                <a:solidFill>
                  <a:schemeClr val="bg2">
                    <a:lumMod val="10000"/>
                  </a:schemeClr>
                </a:solidFill>
              </a:rPr>
              <a:t>S2</a:t>
            </a:r>
            <a:r>
              <a:rPr lang="zh-CN" altLang="en-US" dirty="0">
                <a:solidFill>
                  <a:schemeClr val="bg2">
                    <a:lumMod val="10000"/>
                  </a:schemeClr>
                </a:solidFill>
              </a:rPr>
              <a:t>决定了两个谐振器之间的耦合，进而影响带宽和插损</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3.W1</a:t>
            </a:r>
            <a:r>
              <a:rPr lang="zh-CN" altLang="en-US" dirty="0">
                <a:solidFill>
                  <a:schemeClr val="bg2">
                    <a:lumMod val="10000"/>
                  </a:schemeClr>
                </a:solidFill>
              </a:rPr>
              <a:t>影响</a:t>
            </a:r>
            <a:r>
              <a:rPr lang="en-US" altLang="zh-CN" dirty="0">
                <a:solidFill>
                  <a:schemeClr val="bg2">
                    <a:lumMod val="10000"/>
                  </a:schemeClr>
                </a:solidFill>
              </a:rPr>
              <a:t>S</a:t>
            </a:r>
            <a:r>
              <a:rPr lang="en-US" altLang="zh-CN" baseline="-25000" dirty="0">
                <a:solidFill>
                  <a:schemeClr val="bg2">
                    <a:lumMod val="10000"/>
                  </a:schemeClr>
                </a:solidFill>
              </a:rPr>
              <a:t>11</a:t>
            </a:r>
            <a:endParaRPr lang="en-US" altLang="zh-CN" baseline="-25000"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2" name="图片 1"/>
          <p:cNvPicPr>
            <a:picLocks noChangeAspect="1"/>
          </p:cNvPicPr>
          <p:nvPr/>
        </p:nvPicPr>
        <p:blipFill>
          <a:blip r:embed="rId1"/>
          <a:stretch>
            <a:fillRect/>
          </a:stretch>
        </p:blipFill>
        <p:spPr>
          <a:xfrm>
            <a:off x="2741295" y="3935730"/>
            <a:ext cx="2931160" cy="14782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4508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等效电路：</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1502410" y="3208020"/>
            <a:ext cx="6391910" cy="2451735"/>
          </a:xfrm>
          <a:prstGeom prst="rect">
            <a:avLst/>
          </a:prstGeom>
        </p:spPr>
      </p:pic>
      <p:pic>
        <p:nvPicPr>
          <p:cNvPr id="4" name="图片 3"/>
          <p:cNvPicPr>
            <a:picLocks noChangeAspect="1"/>
          </p:cNvPicPr>
          <p:nvPr/>
        </p:nvPicPr>
        <p:blipFill>
          <a:blip r:embed="rId2"/>
          <a:stretch>
            <a:fillRect/>
          </a:stretch>
        </p:blipFill>
        <p:spPr>
          <a:xfrm>
            <a:off x="3363595" y="1990725"/>
            <a:ext cx="2413000" cy="121729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508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横截面：</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1633220" y="1885315"/>
            <a:ext cx="5901690" cy="350774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09384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优点：</a:t>
            </a:r>
            <a:endParaRPr lang="en-US" altLang="zh-CN" dirty="0"/>
          </a:p>
          <a:p>
            <a:pPr marL="0" indent="0">
              <a:buNone/>
            </a:pPr>
            <a:r>
              <a:rPr lang="zh-CN" altLang="en-US" dirty="0">
                <a:solidFill>
                  <a:schemeClr val="bg2">
                    <a:lumMod val="10000"/>
                  </a:schemeClr>
                </a:solidFill>
              </a:rPr>
              <a:t>        </a:t>
            </a:r>
            <a:r>
              <a:rPr lang="en-US" altLang="zh-CN" dirty="0">
                <a:solidFill>
                  <a:schemeClr val="bg2">
                    <a:lumMod val="10000"/>
                  </a:schemeClr>
                </a:solidFill>
              </a:rPr>
              <a:t>1.</a:t>
            </a:r>
            <a:r>
              <a:rPr lang="zh-CN" altLang="en-US" dirty="0">
                <a:solidFill>
                  <a:schemeClr val="bg2">
                    <a:lumMod val="10000"/>
                  </a:schemeClr>
                </a:solidFill>
              </a:rPr>
              <a:t>小型化、易制造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2.</a:t>
            </a:r>
            <a:r>
              <a:rPr lang="zh-CN" altLang="en-US" dirty="0">
                <a:solidFill>
                  <a:schemeClr val="bg2">
                    <a:lumMod val="10000"/>
                  </a:schemeClr>
                </a:solidFill>
              </a:rPr>
              <a:t>窄带、带外抑制好</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rPr>
              <a:t>允许比较宽的微带线，导体损耗减小</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sym typeface="+mn-ea"/>
              </a:rPr>
              <a:t>去除滤波器周围的电介质材料，使得向空气和基底的辐射损耗减小</a:t>
            </a:r>
            <a:endParaRPr lang="en-US" altLang="zh-CN"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3563620" y="4469765"/>
            <a:ext cx="2367280" cy="140716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09384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优点：</a:t>
            </a:r>
            <a:endParaRPr lang="en-US" altLang="zh-CN" dirty="0"/>
          </a:p>
          <a:p>
            <a:pPr marL="0" indent="0">
              <a:buNone/>
            </a:pPr>
            <a:r>
              <a:rPr lang="zh-CN" altLang="en-US" dirty="0">
                <a:solidFill>
                  <a:schemeClr val="bg2">
                    <a:lumMod val="10000"/>
                  </a:schemeClr>
                </a:solidFill>
              </a:rPr>
              <a:t>        </a:t>
            </a:r>
            <a:r>
              <a:rPr lang="en-US" altLang="zh-CN" dirty="0">
                <a:solidFill>
                  <a:schemeClr val="bg2">
                    <a:lumMod val="10000"/>
                  </a:schemeClr>
                </a:solidFill>
              </a:rPr>
              <a:t>1.</a:t>
            </a:r>
            <a:r>
              <a:rPr lang="zh-CN" altLang="en-US" dirty="0">
                <a:solidFill>
                  <a:schemeClr val="bg2">
                    <a:lumMod val="10000"/>
                  </a:schemeClr>
                </a:solidFill>
              </a:rPr>
              <a:t>小型化、易制造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2.</a:t>
            </a:r>
            <a:r>
              <a:rPr lang="zh-CN" altLang="en-US" dirty="0">
                <a:solidFill>
                  <a:schemeClr val="bg2">
                    <a:lumMod val="10000"/>
                  </a:schemeClr>
                </a:solidFill>
              </a:rPr>
              <a:t>窄带、带外抑制好</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rPr>
              <a:t>允许比较宽的微带线，导体损耗减小</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en-US" altLang="zh-CN" dirty="0">
                <a:solidFill>
                  <a:schemeClr val="bg2">
                    <a:lumMod val="10000"/>
                  </a:schemeClr>
                </a:solidFill>
              </a:rPr>
              <a:t>3.</a:t>
            </a:r>
            <a:r>
              <a:rPr lang="zh-CN" altLang="en-US" dirty="0">
                <a:solidFill>
                  <a:schemeClr val="bg2">
                    <a:lumMod val="10000"/>
                  </a:schemeClr>
                </a:solidFill>
                <a:sym typeface="+mn-ea"/>
              </a:rPr>
              <a:t>去除滤波器周围的电介质材料，使得向空气和基底的辐射损耗减小</a:t>
            </a:r>
            <a:endParaRPr lang="en-US" altLang="zh-CN"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3563620" y="4469765"/>
            <a:ext cx="2367280" cy="14071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神经网络模型：</a:t>
            </a:r>
            <a:endParaRPr lang="en-US" altLang="zh-CN"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3062605" y="1715770"/>
            <a:ext cx="4133850" cy="3697605"/>
          </a:xfrm>
          <a:prstGeom prst="rect">
            <a:avLst/>
          </a:prstGeom>
        </p:spPr>
      </p:pic>
      <p:sp>
        <p:nvSpPr>
          <p:cNvPr id="3" name="Rectangle 3"/>
          <p:cNvSpPr>
            <a:spLocks noGrp="1"/>
          </p:cNvSpPr>
          <p:nvPr/>
        </p:nvSpPr>
        <p:spPr>
          <a:xfrm>
            <a:off x="426085" y="541337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solidFill>
                  <a:schemeClr val="hlink"/>
                </a:solidFill>
              </a:rPr>
              <a:t>先了解一下神经网络本身？        </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从单特征线性回归开始：数据集、假设</a:t>
            </a:r>
            <a:r>
              <a:rPr lang="en-US" altLang="zh-CN" dirty="0"/>
              <a:t>h</a:t>
            </a:r>
            <a:endParaRPr lang="en-US" altLang="zh-CN" dirty="0"/>
          </a:p>
          <a:p>
            <a:pPr marL="0" indent="0">
              <a:buNone/>
            </a:pPr>
            <a:r>
              <a:rPr lang="zh-CN" altLang="en-US" dirty="0">
                <a:solidFill>
                  <a:schemeClr val="bg2">
                    <a:lumMod val="10000"/>
                  </a:schemeClr>
                </a:solidFill>
              </a:rPr>
              <a:t>        </a:t>
            </a:r>
            <a:endParaRPr lang="zh-CN" altLang="en-US" dirty="0"/>
          </a:p>
        </p:txBody>
      </p:sp>
      <p:pic>
        <p:nvPicPr>
          <p:cNvPr id="3" name="图片 2"/>
          <p:cNvPicPr>
            <a:picLocks noChangeAspect="1"/>
          </p:cNvPicPr>
          <p:nvPr/>
        </p:nvPicPr>
        <p:blipFill>
          <a:blip r:embed="rId1"/>
          <a:stretch>
            <a:fillRect/>
          </a:stretch>
        </p:blipFill>
        <p:spPr>
          <a:xfrm>
            <a:off x="853440" y="2099310"/>
            <a:ext cx="3824605" cy="1588135"/>
          </a:xfrm>
          <a:prstGeom prst="rect">
            <a:avLst/>
          </a:prstGeom>
        </p:spPr>
      </p:pic>
      <p:pic>
        <p:nvPicPr>
          <p:cNvPr id="4" name="图片 3"/>
          <p:cNvPicPr>
            <a:picLocks noChangeAspect="1"/>
          </p:cNvPicPr>
          <p:nvPr/>
        </p:nvPicPr>
        <p:blipFill>
          <a:blip r:embed="rId2"/>
          <a:stretch>
            <a:fillRect/>
          </a:stretch>
        </p:blipFill>
        <p:spPr>
          <a:xfrm>
            <a:off x="831850" y="3867785"/>
            <a:ext cx="3871595" cy="1874520"/>
          </a:xfrm>
          <a:prstGeom prst="rect">
            <a:avLst/>
          </a:prstGeom>
        </p:spPr>
      </p:pic>
      <p:pic>
        <p:nvPicPr>
          <p:cNvPr id="5" name="图片 4"/>
          <p:cNvPicPr>
            <a:picLocks noChangeAspect="1"/>
          </p:cNvPicPr>
          <p:nvPr/>
        </p:nvPicPr>
        <p:blipFill>
          <a:blip r:embed="rId3"/>
          <a:stretch>
            <a:fillRect/>
          </a:stretch>
        </p:blipFill>
        <p:spPr>
          <a:xfrm>
            <a:off x="5101590" y="2070100"/>
            <a:ext cx="3691890" cy="1743710"/>
          </a:xfrm>
          <a:prstGeom prst="rect">
            <a:avLst/>
          </a:prstGeom>
        </p:spPr>
      </p:pic>
      <p:pic>
        <p:nvPicPr>
          <p:cNvPr id="6" name="图片 5"/>
          <p:cNvPicPr>
            <a:picLocks noChangeAspect="1"/>
          </p:cNvPicPr>
          <p:nvPr/>
        </p:nvPicPr>
        <p:blipFill>
          <a:blip r:embed="rId4"/>
          <a:stretch>
            <a:fillRect/>
          </a:stretch>
        </p:blipFill>
        <p:spPr>
          <a:xfrm>
            <a:off x="5102225" y="3868420"/>
            <a:ext cx="3690620" cy="194881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从单特征线性回归开始：代价函数</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1174750" y="1909445"/>
            <a:ext cx="4180840" cy="552450"/>
          </a:xfrm>
          <a:prstGeom prst="rect">
            <a:avLst/>
          </a:prstGeom>
        </p:spPr>
      </p:pic>
      <p:pic>
        <p:nvPicPr>
          <p:cNvPr id="7" name="图片 6"/>
          <p:cNvPicPr>
            <a:picLocks noChangeAspect="1"/>
          </p:cNvPicPr>
          <p:nvPr/>
        </p:nvPicPr>
        <p:blipFill>
          <a:blip r:embed="rId2"/>
          <a:stretch>
            <a:fillRect/>
          </a:stretch>
        </p:blipFill>
        <p:spPr>
          <a:xfrm>
            <a:off x="1174750" y="3331845"/>
            <a:ext cx="3025775" cy="2018030"/>
          </a:xfrm>
          <a:prstGeom prst="rect">
            <a:avLst/>
          </a:prstGeom>
        </p:spPr>
      </p:pic>
      <p:pic>
        <p:nvPicPr>
          <p:cNvPr id="8" name="图片 7"/>
          <p:cNvPicPr>
            <a:picLocks noChangeAspect="1"/>
          </p:cNvPicPr>
          <p:nvPr/>
        </p:nvPicPr>
        <p:blipFill>
          <a:blip r:embed="rId3"/>
          <a:stretch>
            <a:fillRect/>
          </a:stretch>
        </p:blipFill>
        <p:spPr>
          <a:xfrm>
            <a:off x="4308475" y="2625090"/>
            <a:ext cx="4190365" cy="343154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从单特征线性回归开始：梯度下降，寻找最优</a:t>
            </a:r>
            <a:r>
              <a:rPr lang="en-US" altLang="zh-CN" dirty="0"/>
              <a:t>θ</a:t>
            </a:r>
            <a:endParaRPr lang="en-US" altLang="zh-CN" dirty="0"/>
          </a:p>
          <a:p>
            <a:pPr marL="0" indent="0">
              <a:buNone/>
            </a:pPr>
            <a:r>
              <a:rPr lang="zh-CN" altLang="en-US" dirty="0">
                <a:solidFill>
                  <a:schemeClr val="bg2">
                    <a:lumMod val="10000"/>
                  </a:schemeClr>
                </a:solidFill>
              </a:rPr>
              <a:t>        </a:t>
            </a:r>
            <a:endParaRPr lang="zh-CN" altLang="en-US" dirty="0"/>
          </a:p>
        </p:txBody>
      </p:sp>
      <p:pic>
        <p:nvPicPr>
          <p:cNvPr id="4" name="图片 3"/>
          <p:cNvPicPr>
            <a:picLocks noChangeAspect="1"/>
          </p:cNvPicPr>
          <p:nvPr/>
        </p:nvPicPr>
        <p:blipFill>
          <a:blip r:embed="rId1"/>
          <a:stretch>
            <a:fillRect/>
          </a:stretch>
        </p:blipFill>
        <p:spPr>
          <a:xfrm>
            <a:off x="2967990" y="1909445"/>
            <a:ext cx="2790190" cy="914400"/>
          </a:xfrm>
          <a:prstGeom prst="rect">
            <a:avLst/>
          </a:prstGeom>
        </p:spPr>
      </p:pic>
      <p:pic>
        <p:nvPicPr>
          <p:cNvPr id="5" name="图片 4"/>
          <p:cNvPicPr>
            <a:picLocks noChangeAspect="1"/>
          </p:cNvPicPr>
          <p:nvPr/>
        </p:nvPicPr>
        <p:blipFill>
          <a:blip r:embed="rId2"/>
          <a:srcRect l="47476" t="21913"/>
          <a:stretch>
            <a:fillRect/>
          </a:stretch>
        </p:blipFill>
        <p:spPr>
          <a:xfrm>
            <a:off x="694690" y="3039110"/>
            <a:ext cx="3356610" cy="2674620"/>
          </a:xfrm>
          <a:prstGeom prst="rect">
            <a:avLst/>
          </a:prstGeom>
        </p:spPr>
      </p:pic>
      <p:pic>
        <p:nvPicPr>
          <p:cNvPr id="9" name="图片 8"/>
          <p:cNvPicPr>
            <a:picLocks noChangeAspect="1"/>
          </p:cNvPicPr>
          <p:nvPr/>
        </p:nvPicPr>
        <p:blipFill>
          <a:blip r:embed="rId3"/>
          <a:stretch>
            <a:fillRect/>
          </a:stretch>
        </p:blipFill>
        <p:spPr>
          <a:xfrm>
            <a:off x="4472940" y="3039745"/>
            <a:ext cx="3498215" cy="267398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目录</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grpSp>
        <p:nvGrpSpPr>
          <p:cNvPr id="58386" name="组合 58385"/>
          <p:cNvGrpSpPr/>
          <p:nvPr/>
        </p:nvGrpSpPr>
        <p:grpSpPr>
          <a:xfrm>
            <a:off x="685100" y="1607185"/>
            <a:ext cx="1268160" cy="3643630"/>
            <a:chOff x="391" y="1425"/>
            <a:chExt cx="838" cy="2001"/>
          </a:xfrm>
        </p:grpSpPr>
        <p:sp>
          <p:nvSpPr>
            <p:cNvPr id="9220" name="左大括号 58371"/>
            <p:cNvSpPr/>
            <p:nvPr/>
          </p:nvSpPr>
          <p:spPr>
            <a:xfrm>
              <a:off x="880" y="1425"/>
              <a:ext cx="349" cy="2001"/>
            </a:xfrm>
            <a:prstGeom prst="leftBrace">
              <a:avLst>
                <a:gd name="adj1" fmla="val 47567"/>
                <a:gd name="adj2" fmla="val 50000"/>
              </a:avLst>
            </a:prstGeom>
            <a:noFill/>
            <a:ln w="38100" cap="flat" cmpd="sng">
              <a:solidFill>
                <a:srgbClr val="008000"/>
              </a:solidFill>
              <a:prstDash val="solid"/>
              <a:round/>
              <a:headEnd type="none" w="med" len="med"/>
              <a:tailEnd type="none" w="med" len="lg"/>
            </a:ln>
          </p:spPr>
          <p:txBody>
            <a:bodyPr anchor="t"/>
            <a:p>
              <a:pPr algn="ctr"/>
              <a:endParaRPr lang="zh-CN" altLang="en-US">
                <a:latin typeface="Times New Roman" panose="02020603050405020304" pitchFamily="2" charset="0"/>
                <a:ea typeface="宋体" panose="02010600030101010101" pitchFamily="2" charset="-122"/>
              </a:endParaRPr>
            </a:p>
          </p:txBody>
        </p:sp>
        <p:sp>
          <p:nvSpPr>
            <p:cNvPr id="4100" name="文本框 58374"/>
            <p:cNvSpPr txBox="1"/>
            <p:nvPr/>
          </p:nvSpPr>
          <p:spPr>
            <a:xfrm>
              <a:off x="391" y="1832"/>
              <a:ext cx="446" cy="1273"/>
            </a:xfrm>
            <a:prstGeom prst="rect">
              <a:avLst/>
            </a:prstGeom>
            <a:noFill/>
            <a:ln w="31750">
              <a:noFill/>
            </a:ln>
          </p:spPr>
          <p:txBody>
            <a:bodyPr vert="eaVert" anchor="t">
              <a:spAutoFit/>
            </a:bodyPr>
            <a:p>
              <a:pPr algn="ctr"/>
              <a:r>
                <a:rPr lang="zh-CN" altLang="en-US" sz="3200" b="1" noProof="1" dirty="0">
                  <a:solidFill>
                    <a:srgbClr val="3C6032"/>
                  </a:solidFill>
                  <a:latin typeface="+mj-lt"/>
                  <a:ea typeface="+mj-ea"/>
                  <a:cs typeface="+mj-cs"/>
                </a:rPr>
                <a:t>内容</a:t>
              </a:r>
              <a:endParaRPr lang="zh-CN" altLang="en-US" sz="3600" noProof="1" dirty="0">
                <a:solidFill>
                  <a:srgbClr val="FF9900"/>
                </a:solidFill>
                <a:effectLst>
                  <a:outerShdw blurRad="38100" dist="25400" dir="5400000" algn="ctr" rotWithShape="0">
                    <a:srgbClr val="6E747A">
                      <a:alpha val="43000"/>
                    </a:srgbClr>
                  </a:outerShdw>
                </a:effectLst>
                <a:latin typeface="+mj-lt"/>
                <a:ea typeface="黑体" panose="02010609060101010101" pitchFamily="2" charset="-122"/>
                <a:cs typeface="+mj-cs"/>
              </a:endParaRPr>
            </a:p>
          </p:txBody>
        </p:sp>
      </p:grpSp>
      <p:sp>
        <p:nvSpPr>
          <p:cNvPr id="58380" name="矩形 58379"/>
          <p:cNvSpPr/>
          <p:nvPr/>
        </p:nvSpPr>
        <p:spPr>
          <a:xfrm>
            <a:off x="2385696" y="1607185"/>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1.</a:t>
            </a:r>
            <a:r>
              <a:rPr lang="zh-CN" altLang="en-US" sz="3200" dirty="0">
                <a:solidFill>
                  <a:srgbClr val="000000"/>
                </a:solidFill>
                <a:latin typeface="Times New Roman" panose="02020603050405020304" pitchFamily="2" charset="0"/>
                <a:ea typeface="宋体" panose="02010600030101010101" pitchFamily="2" charset="-122"/>
              </a:rPr>
              <a:t>研究背景</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3" name="矩形 2"/>
          <p:cNvSpPr/>
          <p:nvPr/>
        </p:nvSpPr>
        <p:spPr>
          <a:xfrm>
            <a:off x="2385696" y="3136900"/>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2.</a:t>
            </a:r>
            <a:r>
              <a:rPr lang="zh-CN" altLang="en-US" sz="3200" dirty="0">
                <a:solidFill>
                  <a:srgbClr val="000000"/>
                </a:solidFill>
                <a:latin typeface="Times New Roman" panose="02020603050405020304" pitchFamily="2" charset="0"/>
                <a:ea typeface="宋体" panose="02010600030101010101" pitchFamily="2" charset="-122"/>
              </a:rPr>
              <a:t>实例介绍</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5" name="矩形 4"/>
          <p:cNvSpPr/>
          <p:nvPr/>
        </p:nvSpPr>
        <p:spPr>
          <a:xfrm>
            <a:off x="2370456" y="4665980"/>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3.</a:t>
            </a:r>
            <a:r>
              <a:rPr lang="zh-CN" altLang="en-US" sz="3200" dirty="0">
                <a:solidFill>
                  <a:srgbClr val="000000"/>
                </a:solidFill>
                <a:latin typeface="Times New Roman" panose="02020603050405020304" pitchFamily="2" charset="0"/>
                <a:ea typeface="宋体" panose="02010600030101010101" pitchFamily="2" charset="-122"/>
              </a:rPr>
              <a:t>应用展望</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9227" name="左大括号 58378"/>
          <p:cNvSpPr/>
          <p:nvPr/>
        </p:nvSpPr>
        <p:spPr>
          <a:xfrm>
            <a:off x="4792980" y="2445385"/>
            <a:ext cx="554355" cy="2068195"/>
          </a:xfrm>
          <a:prstGeom prst="leftBrace">
            <a:avLst>
              <a:gd name="adj1" fmla="val 30974"/>
              <a:gd name="adj2" fmla="val 50000"/>
            </a:avLst>
          </a:prstGeom>
          <a:noFill/>
          <a:ln w="38100" cap="flat" cmpd="sng">
            <a:solidFill>
              <a:srgbClr val="008000"/>
            </a:solidFill>
            <a:prstDash val="solid"/>
            <a:round/>
            <a:headEnd type="none" w="med" len="med"/>
            <a:tailEnd type="none" w="med" len="lg"/>
          </a:ln>
        </p:spPr>
        <p:txBody>
          <a:bodyPr anchor="t"/>
          <a:p>
            <a:pPr algn="ctr"/>
            <a:endParaRPr lang="zh-CN" altLang="en-US">
              <a:latin typeface="Times New Roman" panose="02020603050405020304" pitchFamily="2" charset="0"/>
              <a:ea typeface="宋体" panose="02010600030101010101" pitchFamily="2" charset="-122"/>
            </a:endParaRPr>
          </a:p>
        </p:txBody>
      </p:sp>
      <p:sp>
        <p:nvSpPr>
          <p:cNvPr id="8" name="矩形 7"/>
          <p:cNvSpPr/>
          <p:nvPr/>
        </p:nvSpPr>
        <p:spPr>
          <a:xfrm>
            <a:off x="5635626" y="2445385"/>
            <a:ext cx="168402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a.</a:t>
            </a:r>
            <a:r>
              <a:rPr lang="zh-CN" altLang="en-US" sz="3200" dirty="0">
                <a:solidFill>
                  <a:srgbClr val="000000"/>
                </a:solidFill>
                <a:latin typeface="Times New Roman" panose="02020603050405020304" pitchFamily="2" charset="0"/>
                <a:ea typeface="宋体" panose="02010600030101010101" pitchFamily="2" charset="-122"/>
              </a:rPr>
              <a:t>滤波器</a:t>
            </a:r>
            <a:endParaRPr lang="zh-CN" altLang="en-US" sz="3200" dirty="0">
              <a:solidFill>
                <a:srgbClr val="000000"/>
              </a:solidFill>
              <a:latin typeface="Times New Roman" panose="02020603050405020304" pitchFamily="2" charset="0"/>
              <a:ea typeface="宋体" panose="02010600030101010101" pitchFamily="2" charset="-122"/>
            </a:endParaRPr>
          </a:p>
        </p:txBody>
      </p:sp>
      <p:sp>
        <p:nvSpPr>
          <p:cNvPr id="9" name="矩形 58382"/>
          <p:cNvSpPr/>
          <p:nvPr/>
        </p:nvSpPr>
        <p:spPr>
          <a:xfrm>
            <a:off x="5624513" y="3770630"/>
            <a:ext cx="2113280" cy="583565"/>
          </a:xfrm>
          <a:prstGeom prst="rect">
            <a:avLst/>
          </a:prstGeom>
          <a:noFill/>
          <a:ln w="31750">
            <a:noFill/>
          </a:ln>
        </p:spPr>
        <p:txBody>
          <a:bodyPr wrap="none" anchor="t">
            <a:spAutoFit/>
          </a:bodyPr>
          <a:p>
            <a:pPr algn="ctr"/>
            <a:r>
              <a:rPr lang="en-US" altLang="zh-CN" sz="3200" dirty="0">
                <a:solidFill>
                  <a:srgbClr val="000000"/>
                </a:solidFill>
                <a:latin typeface="Times New Roman" panose="02020603050405020304" pitchFamily="2" charset="0"/>
                <a:ea typeface="宋体" panose="02010600030101010101" pitchFamily="2" charset="-122"/>
              </a:rPr>
              <a:t>b.</a:t>
            </a:r>
            <a:r>
              <a:rPr lang="zh-CN" altLang="en-US" sz="3200" dirty="0">
                <a:solidFill>
                  <a:srgbClr val="000000"/>
                </a:solidFill>
                <a:latin typeface="Times New Roman" panose="02020603050405020304" pitchFamily="2" charset="0"/>
                <a:ea typeface="宋体" panose="02010600030101010101" pitchFamily="2" charset="-122"/>
              </a:rPr>
              <a:t>神经网络</a:t>
            </a:r>
            <a:endParaRPr lang="zh-CN" altLang="en-US" sz="3200" dirty="0">
              <a:solidFill>
                <a:srgbClr val="000000"/>
              </a:solidFill>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58380"/>
                                        </p:tgtEl>
                                        <p:attrNameLst>
                                          <p:attrName>style.visibility</p:attrName>
                                        </p:attrNameLst>
                                      </p:cBhvr>
                                      <p:to>
                                        <p:strVal val="visible"/>
                                      </p:to>
                                    </p:set>
                                    <p:animEffect transition="in" filter="box(in)">
                                      <p:cBhvr>
                                        <p:cTn id="7" dur="500"/>
                                        <p:tgtEl>
                                          <p:spTgt spid="58380"/>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in)">
                                      <p:cBhvr>
                                        <p:cTn id="11" dur="500"/>
                                        <p:tgtEl>
                                          <p:spTgt spid="3"/>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ox(in)">
                                      <p:cBhvr>
                                        <p:cTn id="15" dur="500"/>
                                        <p:tgtEl>
                                          <p:spTgt spid="5"/>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amond(i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0" grpId="0"/>
      <p:bldP spid="3" grpId="0"/>
      <p:bldP spid="5"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多特征线性回归：</a:t>
            </a:r>
            <a:endParaRPr lang="zh-CN" altLang="en-US" dirty="0"/>
          </a:p>
        </p:txBody>
      </p:sp>
      <p:pic>
        <p:nvPicPr>
          <p:cNvPr id="2" name="图片 1"/>
          <p:cNvPicPr>
            <a:picLocks noChangeAspect="1"/>
          </p:cNvPicPr>
          <p:nvPr/>
        </p:nvPicPr>
        <p:blipFill>
          <a:blip r:embed="rId1"/>
          <a:stretch>
            <a:fillRect/>
          </a:stretch>
        </p:blipFill>
        <p:spPr>
          <a:xfrm>
            <a:off x="1901190" y="1909445"/>
            <a:ext cx="5367020" cy="2245995"/>
          </a:xfrm>
          <a:prstGeom prst="rect">
            <a:avLst/>
          </a:prstGeom>
        </p:spPr>
      </p:pic>
      <p:pic>
        <p:nvPicPr>
          <p:cNvPr id="3" name="图片 2"/>
          <p:cNvPicPr>
            <a:picLocks noChangeAspect="1"/>
          </p:cNvPicPr>
          <p:nvPr/>
        </p:nvPicPr>
        <p:blipFill>
          <a:blip r:embed="rId2"/>
          <a:stretch>
            <a:fillRect/>
          </a:stretch>
        </p:blipFill>
        <p:spPr>
          <a:xfrm>
            <a:off x="1865630" y="4332605"/>
            <a:ext cx="5438140" cy="172402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4749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多特征线性回归：特征工程</a:t>
            </a:r>
            <a:endParaRPr lang="zh-CN" altLang="en-US" dirty="0"/>
          </a:p>
        </p:txBody>
      </p:sp>
      <p:pic>
        <p:nvPicPr>
          <p:cNvPr id="6" name="图片 5"/>
          <p:cNvPicPr>
            <a:picLocks noChangeAspect="1"/>
          </p:cNvPicPr>
          <p:nvPr/>
        </p:nvPicPr>
        <p:blipFill>
          <a:blip r:embed="rId1"/>
          <a:stretch>
            <a:fillRect/>
          </a:stretch>
        </p:blipFill>
        <p:spPr>
          <a:xfrm>
            <a:off x="718185" y="2142490"/>
            <a:ext cx="4069080" cy="3498850"/>
          </a:xfrm>
          <a:prstGeom prst="rect">
            <a:avLst/>
          </a:prstGeom>
        </p:spPr>
      </p:pic>
      <p:graphicFrame>
        <p:nvGraphicFramePr>
          <p:cNvPr id="7" name="对象 6">
            <a:hlinkClick r:id="" action="ppaction://ole?verb="/>
          </p:cNvPr>
          <p:cNvGraphicFramePr>
            <a:graphicFrameLocks noChangeAspect="1"/>
          </p:cNvGraphicFramePr>
          <p:nvPr/>
        </p:nvGraphicFramePr>
        <p:xfrm>
          <a:off x="5588635" y="2858135"/>
          <a:ext cx="2082165" cy="1142365"/>
        </p:xfrm>
        <a:graphic>
          <a:graphicData uri="http://schemas.openxmlformats.org/presentationml/2006/ole">
            <mc:AlternateContent xmlns:mc="http://schemas.openxmlformats.org/markup-compatibility/2006">
              <mc:Choice xmlns:v="urn:schemas-microsoft-com:vml" Requires="v">
                <p:oleObj spid="_x0000_s1025" name="" r:id="rId2" imgW="787400" imgH="431800" progId="Equation.KSEE3">
                  <p:embed/>
                </p:oleObj>
              </mc:Choice>
              <mc:Fallback>
                <p:oleObj name="" r:id="rId2" imgW="787400" imgH="431800" progId="Equation.KSEE3">
                  <p:embed/>
                  <p:pic>
                    <p:nvPicPr>
                      <p:cNvPr id="0" name="图片 1024"/>
                      <p:cNvPicPr/>
                      <p:nvPr/>
                    </p:nvPicPr>
                    <p:blipFill>
                      <a:blip r:embed="rId3"/>
                      <a:stretch>
                        <a:fillRect/>
                      </a:stretch>
                    </p:blipFill>
                    <p:spPr>
                      <a:xfrm>
                        <a:off x="5588635" y="2858135"/>
                        <a:ext cx="2082165" cy="1142365"/>
                      </a:xfrm>
                      <a:prstGeom prst="rect">
                        <a:avLst/>
                      </a:prstGeom>
                    </p:spPr>
                  </p:pic>
                </p:oleObj>
              </mc:Fallback>
            </mc:AlternateContent>
          </a:graphicData>
        </a:graphic>
      </p:graphicFrame>
      <p:sp>
        <p:nvSpPr>
          <p:cNvPr id="8" name="文本框 7"/>
          <p:cNvSpPr txBox="1"/>
          <p:nvPr/>
        </p:nvSpPr>
        <p:spPr>
          <a:xfrm>
            <a:off x="5393690" y="4422140"/>
            <a:ext cx="2472055" cy="398780"/>
          </a:xfrm>
          <a:prstGeom prst="rect">
            <a:avLst/>
          </a:prstGeom>
          <a:noFill/>
        </p:spPr>
        <p:txBody>
          <a:bodyPr wrap="square" rtlCol="0">
            <a:spAutoFit/>
          </a:bodyPr>
          <a:p>
            <a:r>
              <a:rPr lang="zh-CN" altLang="en-US" sz="2000" dirty="0">
                <a:solidFill>
                  <a:schemeClr val="bg2">
                    <a:lumMod val="10000"/>
                  </a:schemeClr>
                </a:solidFill>
                <a:latin typeface="+mn-lt"/>
                <a:ea typeface="+mn-ea"/>
              </a:rPr>
              <a:t>有效增快收敛的速度</a:t>
            </a: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447165"/>
            <a:ext cx="8569325" cy="220853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en-US" altLang="zh-CN" dirty="0"/>
              <a:t>sigmod</a:t>
            </a:r>
            <a:r>
              <a:rPr lang="zh-CN" altLang="en-US" dirty="0"/>
              <a:t>激活函数：引入非线性</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对于线性的预测问题，线性回归已解决。</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en-US" altLang="zh-CN" dirty="0">
                <a:solidFill>
                  <a:schemeClr val="bg2">
                    <a:lumMod val="10000"/>
                  </a:schemeClr>
                </a:solidFill>
              </a:rPr>
              <a:t>          </a:t>
            </a:r>
            <a:r>
              <a:rPr lang="zh-CN" altLang="en-US" dirty="0">
                <a:solidFill>
                  <a:schemeClr val="bg2">
                    <a:lumMod val="10000"/>
                  </a:schemeClr>
                </a:solidFill>
              </a:rPr>
              <a:t>而对于很多非线性的问题，引入非线性联系。</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r>
              <a:rPr lang="en-US" altLang="zh-CN" dirty="0">
                <a:solidFill>
                  <a:schemeClr val="bg2">
                    <a:lumMod val="10000"/>
                  </a:schemeClr>
                </a:solidFill>
              </a:rPr>
              <a:t>why this?</a:t>
            </a:r>
            <a:r>
              <a:rPr lang="zh-CN" altLang="en-US" dirty="0">
                <a:solidFill>
                  <a:schemeClr val="bg2">
                    <a:lumMod val="10000"/>
                  </a:schemeClr>
                </a:solidFill>
              </a:rPr>
              <a:t>与逻辑回归（分类）有关）</a:t>
            </a:r>
            <a:endParaRPr lang="zh-CN" altLang="en-US" dirty="0">
              <a:solidFill>
                <a:schemeClr val="bg2">
                  <a:lumMod val="10000"/>
                </a:schemeClr>
              </a:solidFill>
            </a:endParaRPr>
          </a:p>
        </p:txBody>
      </p:sp>
      <p:pic>
        <p:nvPicPr>
          <p:cNvPr id="4" name="图片 3"/>
          <p:cNvPicPr>
            <a:picLocks noChangeAspect="1"/>
          </p:cNvPicPr>
          <p:nvPr/>
        </p:nvPicPr>
        <p:blipFill>
          <a:blip r:embed="rId1"/>
          <a:stretch>
            <a:fillRect/>
          </a:stretch>
        </p:blipFill>
        <p:spPr>
          <a:xfrm>
            <a:off x="1046480" y="3749675"/>
            <a:ext cx="3018790" cy="1990725"/>
          </a:xfrm>
          <a:prstGeom prst="rect">
            <a:avLst/>
          </a:prstGeom>
        </p:spPr>
      </p:pic>
      <p:graphicFrame>
        <p:nvGraphicFramePr>
          <p:cNvPr id="5" name="对象 4">
            <a:hlinkClick r:id="" action="ppaction://ole?verb="/>
          </p:cNvPr>
          <p:cNvGraphicFramePr>
            <a:graphicFrameLocks noChangeAspect="1"/>
          </p:cNvGraphicFramePr>
          <p:nvPr/>
        </p:nvGraphicFramePr>
        <p:xfrm>
          <a:off x="4805680" y="3655695"/>
          <a:ext cx="1861820" cy="849630"/>
        </p:xfrm>
        <a:graphic>
          <a:graphicData uri="http://schemas.openxmlformats.org/presentationml/2006/ole">
            <mc:AlternateContent xmlns:mc="http://schemas.openxmlformats.org/markup-compatibility/2006">
              <mc:Choice xmlns:v="urn:schemas-microsoft-com:vml" Requires="v">
                <p:oleObj spid="_x0000_s2049" name="" r:id="rId2" imgW="862965" imgH="393700" progId="Equation.KSEE3">
                  <p:embed/>
                </p:oleObj>
              </mc:Choice>
              <mc:Fallback>
                <p:oleObj name="" r:id="rId2" imgW="862965" imgH="393700" progId="Equation.KSEE3">
                  <p:embed/>
                  <p:pic>
                    <p:nvPicPr>
                      <p:cNvPr id="0" name="图片 2048"/>
                      <p:cNvPicPr/>
                      <p:nvPr/>
                    </p:nvPicPr>
                    <p:blipFill>
                      <a:blip r:embed="rId3"/>
                      <a:stretch>
                        <a:fillRect/>
                      </a:stretch>
                    </p:blipFill>
                    <p:spPr>
                      <a:xfrm>
                        <a:off x="4805680" y="3655695"/>
                        <a:ext cx="1861820" cy="84963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846955" y="4737100"/>
          <a:ext cx="2749550" cy="696595"/>
        </p:xfrm>
        <a:graphic>
          <a:graphicData uri="http://schemas.openxmlformats.org/presentationml/2006/ole">
            <mc:AlternateContent xmlns:mc="http://schemas.openxmlformats.org/markup-compatibility/2006">
              <mc:Choice xmlns:v="urn:schemas-microsoft-com:vml" Requires="v">
                <p:oleObj spid="_x0000_s2050" name="" r:id="rId4" imgW="952500" imgH="241300" progId="Equation.KSEE3">
                  <p:embed/>
                </p:oleObj>
              </mc:Choice>
              <mc:Fallback>
                <p:oleObj name="" r:id="rId4" imgW="952500" imgH="241300" progId="Equation.KSEE3">
                  <p:embed/>
                  <p:pic>
                    <p:nvPicPr>
                      <p:cNvPr id="0" name="图片 2049"/>
                      <p:cNvPicPr/>
                      <p:nvPr/>
                    </p:nvPicPr>
                    <p:blipFill>
                      <a:blip r:embed="rId5"/>
                      <a:stretch>
                        <a:fillRect/>
                      </a:stretch>
                    </p:blipFill>
                    <p:spPr>
                      <a:xfrm>
                        <a:off x="4846955" y="4737100"/>
                        <a:ext cx="2749550" cy="6965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447165"/>
            <a:ext cx="8569325" cy="155829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代价函数更改：解决非凸问题</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激活函数带来输入输出之间非线性联系</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若代价函数不变，则代价函数不平滑，产生多个极小值点</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2" name="图片 1"/>
          <p:cNvPicPr>
            <a:picLocks noChangeAspect="1"/>
          </p:cNvPicPr>
          <p:nvPr/>
        </p:nvPicPr>
        <p:blipFill>
          <a:blip r:embed="rId1"/>
          <a:stretch>
            <a:fillRect/>
          </a:stretch>
        </p:blipFill>
        <p:spPr>
          <a:xfrm>
            <a:off x="1828165" y="3098800"/>
            <a:ext cx="4944745" cy="1452245"/>
          </a:xfrm>
          <a:prstGeom prst="rect">
            <a:avLst/>
          </a:prstGeom>
        </p:spPr>
      </p:pic>
      <p:sp>
        <p:nvSpPr>
          <p:cNvPr id="3" name="Rectangle 3"/>
          <p:cNvSpPr>
            <a:spLocks noGrp="1"/>
          </p:cNvSpPr>
          <p:nvPr/>
        </p:nvSpPr>
        <p:spPr>
          <a:xfrm>
            <a:off x="462915" y="4629785"/>
            <a:ext cx="8569325" cy="39052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新的代价函数：数学上已证明是凸函数</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4" name="图片 3"/>
          <p:cNvPicPr>
            <a:picLocks noChangeAspect="1"/>
          </p:cNvPicPr>
          <p:nvPr/>
        </p:nvPicPr>
        <p:blipFill>
          <a:blip r:embed="rId2"/>
          <a:stretch>
            <a:fillRect/>
          </a:stretch>
        </p:blipFill>
        <p:spPr>
          <a:xfrm>
            <a:off x="2066290" y="5285740"/>
            <a:ext cx="4859020" cy="591185"/>
          </a:xfrm>
          <a:prstGeom prst="rect">
            <a:avLst/>
          </a:prstGeom>
        </p:spPr>
      </p:pic>
      <p:pic>
        <p:nvPicPr>
          <p:cNvPr id="7" name="图片 6"/>
          <p:cNvPicPr>
            <a:picLocks noChangeAspect="1"/>
          </p:cNvPicPr>
          <p:nvPr/>
        </p:nvPicPr>
        <p:blipFill>
          <a:blip r:embed="rId3"/>
          <a:stretch>
            <a:fillRect/>
          </a:stretch>
        </p:blipFill>
        <p:spPr>
          <a:xfrm>
            <a:off x="907415" y="5166360"/>
            <a:ext cx="7447915" cy="895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447165"/>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从逻辑回归</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sp>
        <p:nvSpPr>
          <p:cNvPr id="3" name="Rectangle 3"/>
          <p:cNvSpPr>
            <a:spLocks noGrp="1"/>
          </p:cNvSpPr>
          <p:nvPr/>
        </p:nvSpPr>
        <p:spPr>
          <a:xfrm>
            <a:off x="287020" y="2846705"/>
            <a:ext cx="8569325" cy="39052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到神经网络</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5" name="图片 4"/>
          <p:cNvPicPr>
            <a:picLocks noChangeAspect="1"/>
          </p:cNvPicPr>
          <p:nvPr/>
        </p:nvPicPr>
        <p:blipFill>
          <a:blip r:embed="rId1"/>
          <a:stretch>
            <a:fillRect/>
          </a:stretch>
        </p:blipFill>
        <p:spPr>
          <a:xfrm>
            <a:off x="4250055" y="1447165"/>
            <a:ext cx="2593340" cy="1399540"/>
          </a:xfrm>
          <a:prstGeom prst="rect">
            <a:avLst/>
          </a:prstGeom>
        </p:spPr>
      </p:pic>
      <p:pic>
        <p:nvPicPr>
          <p:cNvPr id="8" name="图片 7"/>
          <p:cNvPicPr>
            <a:picLocks noChangeAspect="1"/>
          </p:cNvPicPr>
          <p:nvPr/>
        </p:nvPicPr>
        <p:blipFill>
          <a:blip r:embed="rId2"/>
          <a:stretch>
            <a:fillRect/>
          </a:stretch>
        </p:blipFill>
        <p:spPr>
          <a:xfrm>
            <a:off x="5019040" y="3471545"/>
            <a:ext cx="3622040" cy="1936750"/>
          </a:xfrm>
          <a:prstGeom prst="rect">
            <a:avLst/>
          </a:prstGeom>
        </p:spPr>
      </p:pic>
      <p:pic>
        <p:nvPicPr>
          <p:cNvPr id="9" name="图片 8"/>
          <p:cNvPicPr>
            <a:picLocks noChangeAspect="1"/>
          </p:cNvPicPr>
          <p:nvPr/>
        </p:nvPicPr>
        <p:blipFill>
          <a:blip r:embed="rId3"/>
          <a:stretch>
            <a:fillRect/>
          </a:stretch>
        </p:blipFill>
        <p:spPr>
          <a:xfrm>
            <a:off x="779145" y="3471545"/>
            <a:ext cx="3909695" cy="194183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87655" y="1231900"/>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a:t>
            </a:r>
            <a:endParaRPr lang="en-US" altLang="zh-CN"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6" name="图片 5"/>
          <p:cNvPicPr>
            <a:picLocks noChangeAspect="1"/>
          </p:cNvPicPr>
          <p:nvPr/>
        </p:nvPicPr>
        <p:blipFill>
          <a:blip r:embed="rId1"/>
          <a:stretch>
            <a:fillRect/>
          </a:stretch>
        </p:blipFill>
        <p:spPr>
          <a:xfrm>
            <a:off x="2193925" y="1155065"/>
            <a:ext cx="3849370" cy="1915160"/>
          </a:xfrm>
          <a:prstGeom prst="rect">
            <a:avLst/>
          </a:prstGeom>
        </p:spPr>
      </p:pic>
      <p:pic>
        <p:nvPicPr>
          <p:cNvPr id="7" name="图片 6"/>
          <p:cNvPicPr>
            <a:picLocks noChangeAspect="1"/>
          </p:cNvPicPr>
          <p:nvPr/>
        </p:nvPicPr>
        <p:blipFill>
          <a:blip r:embed="rId2"/>
          <a:stretch>
            <a:fillRect/>
          </a:stretch>
        </p:blipFill>
        <p:spPr>
          <a:xfrm>
            <a:off x="1348105" y="5338445"/>
            <a:ext cx="6311900" cy="795020"/>
          </a:xfrm>
          <a:prstGeom prst="rect">
            <a:avLst/>
          </a:prstGeom>
        </p:spPr>
      </p:pic>
      <p:pic>
        <p:nvPicPr>
          <p:cNvPr id="4" name="图片 3"/>
          <p:cNvPicPr>
            <a:picLocks noChangeAspect="1"/>
          </p:cNvPicPr>
          <p:nvPr/>
        </p:nvPicPr>
        <p:blipFill>
          <a:blip r:embed="rId3"/>
          <a:stretch>
            <a:fillRect/>
          </a:stretch>
        </p:blipFill>
        <p:spPr>
          <a:xfrm>
            <a:off x="1348105" y="3187065"/>
            <a:ext cx="6600190" cy="2143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pic>
        <p:nvPicPr>
          <p:cNvPr id="3" name="图片 2"/>
          <p:cNvPicPr>
            <a:picLocks noChangeAspect="1"/>
          </p:cNvPicPr>
          <p:nvPr/>
        </p:nvPicPr>
        <p:blipFill>
          <a:blip r:embed="rId1"/>
          <a:stretch>
            <a:fillRect/>
          </a:stretch>
        </p:blipFill>
        <p:spPr>
          <a:xfrm>
            <a:off x="1828165" y="1755775"/>
            <a:ext cx="5152390" cy="1676400"/>
          </a:xfrm>
          <a:prstGeom prst="rect">
            <a:avLst/>
          </a:prstGeom>
        </p:spPr>
      </p:pic>
      <p:sp>
        <p:nvSpPr>
          <p:cNvPr id="8" name="Rectangle 3"/>
          <p:cNvSpPr>
            <a:spLocks noGrp="1"/>
          </p:cNvSpPr>
          <p:nvPr/>
        </p:nvSpPr>
        <p:spPr>
          <a:xfrm>
            <a:off x="426085" y="1310640"/>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多输入多输出神经网络</a:t>
            </a:r>
            <a:endParaRPr lang="en-US" altLang="zh-CN"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9" name="图片 8"/>
          <p:cNvPicPr>
            <a:picLocks noChangeAspect="1"/>
          </p:cNvPicPr>
          <p:nvPr/>
        </p:nvPicPr>
        <p:blipFill>
          <a:blip r:embed="rId2"/>
          <a:stretch>
            <a:fillRect/>
          </a:stretch>
        </p:blipFill>
        <p:spPr>
          <a:xfrm>
            <a:off x="838200" y="3514090"/>
            <a:ext cx="7466965" cy="254254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8" name="Rectangle 3"/>
          <p:cNvSpPr>
            <a:spLocks noGrp="1"/>
          </p:cNvSpPr>
          <p:nvPr/>
        </p:nvSpPr>
        <p:spPr>
          <a:xfrm>
            <a:off x="426085" y="1310640"/>
            <a:ext cx="8569325" cy="44513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输入前向传播</a:t>
            </a:r>
            <a:endParaRPr lang="zh-CN" altLang="en-US" dirty="0"/>
          </a:p>
          <a:p>
            <a:pPr marL="0" algn="l" eaLnBrk="1" hangingPunct="1">
              <a:lnSpc>
                <a:spcPct val="100000"/>
              </a:lnSpc>
              <a:buFont typeface="Arial" panose="020B0604020202020204" pitchFamily="34" charset="0"/>
              <a:buNone/>
            </a:pPr>
            <a:r>
              <a:rPr lang="zh-CN" altLang="en-US" dirty="0"/>
              <a:t>        </a:t>
            </a: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zh-CN" altLang="en-US" dirty="0">
              <a:solidFill>
                <a:schemeClr val="bg2">
                  <a:lumMod val="10000"/>
                </a:schemeClr>
              </a:solidFill>
            </a:endParaRPr>
          </a:p>
        </p:txBody>
      </p:sp>
      <p:pic>
        <p:nvPicPr>
          <p:cNvPr id="5" name="图片 4"/>
          <p:cNvPicPr>
            <a:picLocks noChangeAspect="1"/>
          </p:cNvPicPr>
          <p:nvPr/>
        </p:nvPicPr>
        <p:blipFill>
          <a:blip r:embed="rId1"/>
          <a:stretch>
            <a:fillRect/>
          </a:stretch>
        </p:blipFill>
        <p:spPr>
          <a:xfrm>
            <a:off x="542290" y="1908175"/>
            <a:ext cx="7856855" cy="373316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8" name="Rectangle 3"/>
          <p:cNvSpPr>
            <a:spLocks noGrp="1"/>
          </p:cNvSpPr>
          <p:nvPr/>
        </p:nvSpPr>
        <p:spPr>
          <a:xfrm>
            <a:off x="418465" y="1310640"/>
            <a:ext cx="8657590" cy="164465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误差反向传播：梯度下降</a:t>
            </a:r>
            <a:r>
              <a:rPr lang="en-US" altLang="zh-CN" dirty="0"/>
              <a:t>+</a:t>
            </a:r>
            <a:r>
              <a:rPr lang="zh-CN" altLang="en-US" dirty="0"/>
              <a:t>链式法则</a:t>
            </a:r>
            <a:endParaRPr lang="en-US" altLang="zh-CN" dirty="0"/>
          </a:p>
          <a:p>
            <a:pPr marL="0" indent="0">
              <a:buNone/>
            </a:pPr>
            <a:r>
              <a:rPr lang="zh-CN" altLang="en-US" dirty="0"/>
              <a:t>       </a:t>
            </a:r>
            <a:r>
              <a:rPr lang="zh-CN" altLang="en-US" dirty="0">
                <a:solidFill>
                  <a:schemeClr val="bg2">
                    <a:lumMod val="10000"/>
                  </a:schemeClr>
                </a:solidFill>
              </a:rPr>
              <a:t>求梯度需要求代价对</a:t>
            </a:r>
            <a:r>
              <a:rPr lang="en-US" altLang="zh-CN" dirty="0">
                <a:solidFill>
                  <a:schemeClr val="bg2">
                    <a:lumMod val="10000"/>
                  </a:schemeClr>
                </a:solidFill>
              </a:rPr>
              <a:t>θ</a:t>
            </a:r>
            <a:r>
              <a:rPr lang="zh-CN" altLang="en-US" dirty="0">
                <a:solidFill>
                  <a:schemeClr val="bg2">
                    <a:lumMod val="10000"/>
                  </a:schemeClr>
                </a:solidFill>
              </a:rPr>
              <a:t>的偏导数，当然可以用</a:t>
            </a:r>
            <a:r>
              <a:rPr lang="en-US" altLang="zh-CN" dirty="0">
                <a:solidFill>
                  <a:schemeClr val="bg2">
                    <a:lumMod val="10000"/>
                  </a:schemeClr>
                </a:solidFill>
              </a:rPr>
              <a:t>J</a:t>
            </a:r>
            <a:r>
              <a:rPr lang="zh-CN" altLang="en-US" dirty="0">
                <a:solidFill>
                  <a:schemeClr val="bg2">
                    <a:lumMod val="10000"/>
                  </a:schemeClr>
                </a:solidFill>
              </a:rPr>
              <a:t>（</a:t>
            </a:r>
            <a:r>
              <a:rPr lang="en-US" altLang="zh-CN" dirty="0">
                <a:solidFill>
                  <a:schemeClr val="bg2">
                    <a:lumMod val="10000"/>
                  </a:schemeClr>
                </a:solidFill>
              </a:rPr>
              <a:t>θ</a:t>
            </a:r>
            <a:r>
              <a:rPr lang="zh-CN" altLang="en-US" dirty="0">
                <a:solidFill>
                  <a:schemeClr val="bg2">
                    <a:lumMod val="10000"/>
                  </a:schemeClr>
                </a:solidFill>
              </a:rPr>
              <a:t>）对</a:t>
            </a:r>
            <a:r>
              <a:rPr lang="en-US" altLang="zh-CN" dirty="0">
                <a:solidFill>
                  <a:schemeClr val="bg2">
                    <a:lumMod val="10000"/>
                  </a:schemeClr>
                </a:solidFill>
              </a:rPr>
              <a:t>θ</a:t>
            </a:r>
            <a:r>
              <a:rPr lang="zh-CN" altLang="en-US" dirty="0">
                <a:solidFill>
                  <a:schemeClr val="bg2">
                    <a:lumMod val="10000"/>
                  </a:schemeClr>
                </a:solidFill>
              </a:rPr>
              <a:t>直接求偏导。</a:t>
            </a:r>
            <a:endParaRPr lang="zh-CN" altLang="en-US" dirty="0">
              <a:solidFill>
                <a:schemeClr val="bg2">
                  <a:lumMod val="10000"/>
                </a:schemeClr>
              </a:solidFill>
            </a:endParaRPr>
          </a:p>
          <a:p>
            <a:pPr marL="0" indent="0">
              <a:buNone/>
            </a:pPr>
            <a:r>
              <a:rPr lang="zh-CN" altLang="en-US" dirty="0">
                <a:solidFill>
                  <a:schemeClr val="bg2">
                    <a:lumMod val="10000"/>
                  </a:schemeClr>
                </a:solidFill>
              </a:rPr>
              <a:t>       但是，求第一层参数的偏导数需要用到第二层的结果，依次类推。</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endParaRPr lang="zh-CN" altLang="en-US" dirty="0">
              <a:solidFill>
                <a:schemeClr val="bg2">
                  <a:lumMod val="10000"/>
                </a:schemeClr>
              </a:solidFill>
            </a:endParaRPr>
          </a:p>
          <a:p>
            <a:pPr marL="0" algn="l" eaLnBrk="1" hangingPunct="1">
              <a:lnSpc>
                <a:spcPct val="100000"/>
              </a:lnSpc>
              <a:buFont typeface="Arial" panose="020B0604020202020204" pitchFamily="34" charset="0"/>
              <a:buNone/>
            </a:pPr>
            <a:r>
              <a:rPr lang="zh-CN" altLang="en-US" dirty="0">
                <a:solidFill>
                  <a:schemeClr val="bg2">
                    <a:lumMod val="10000"/>
                  </a:schemeClr>
                </a:solidFill>
              </a:rPr>
              <a:t>         </a:t>
            </a:r>
            <a:endParaRPr lang="en-US" altLang="zh-CN" dirty="0">
              <a:solidFill>
                <a:schemeClr val="bg2">
                  <a:lumMod val="10000"/>
                </a:schemeClr>
              </a:solidFill>
            </a:endParaRPr>
          </a:p>
        </p:txBody>
      </p:sp>
      <p:pic>
        <p:nvPicPr>
          <p:cNvPr id="2" name="图片 1"/>
          <p:cNvPicPr>
            <a:picLocks noChangeAspect="1"/>
          </p:cNvPicPr>
          <p:nvPr/>
        </p:nvPicPr>
        <p:blipFill>
          <a:blip r:embed="rId1"/>
          <a:stretch>
            <a:fillRect/>
          </a:stretch>
        </p:blipFill>
        <p:spPr>
          <a:xfrm>
            <a:off x="5776595" y="1310640"/>
            <a:ext cx="1438275" cy="638175"/>
          </a:xfrm>
          <a:prstGeom prst="rect">
            <a:avLst/>
          </a:prstGeom>
        </p:spPr>
      </p:pic>
      <p:pic>
        <p:nvPicPr>
          <p:cNvPr id="3" name="图片 2"/>
          <p:cNvPicPr>
            <a:picLocks noChangeAspect="1"/>
          </p:cNvPicPr>
          <p:nvPr/>
        </p:nvPicPr>
        <p:blipFill>
          <a:blip r:embed="rId2"/>
          <a:stretch>
            <a:fillRect/>
          </a:stretch>
        </p:blipFill>
        <p:spPr>
          <a:xfrm>
            <a:off x="1040130" y="3088640"/>
            <a:ext cx="2286000" cy="666750"/>
          </a:xfrm>
          <a:prstGeom prst="rect">
            <a:avLst/>
          </a:prstGeom>
        </p:spPr>
      </p:pic>
      <p:pic>
        <p:nvPicPr>
          <p:cNvPr id="4" name="图片 3"/>
          <p:cNvPicPr>
            <a:picLocks noChangeAspect="1"/>
          </p:cNvPicPr>
          <p:nvPr/>
        </p:nvPicPr>
        <p:blipFill>
          <a:blip r:embed="rId3"/>
          <a:stretch>
            <a:fillRect/>
          </a:stretch>
        </p:blipFill>
        <p:spPr>
          <a:xfrm>
            <a:off x="5047615" y="3213100"/>
            <a:ext cx="2990215" cy="1647825"/>
          </a:xfrm>
          <a:prstGeom prst="rect">
            <a:avLst/>
          </a:prstGeom>
        </p:spPr>
      </p:pic>
      <p:pic>
        <p:nvPicPr>
          <p:cNvPr id="6" name="图片 5"/>
          <p:cNvPicPr>
            <a:picLocks noChangeAspect="1"/>
          </p:cNvPicPr>
          <p:nvPr/>
        </p:nvPicPr>
        <p:blipFill>
          <a:blip r:embed="rId4"/>
          <a:stretch>
            <a:fillRect/>
          </a:stretch>
        </p:blipFill>
        <p:spPr>
          <a:xfrm>
            <a:off x="1040130" y="3755390"/>
            <a:ext cx="3752215" cy="1066800"/>
          </a:xfrm>
          <a:prstGeom prst="rect">
            <a:avLst/>
          </a:prstGeom>
        </p:spPr>
      </p:pic>
      <p:graphicFrame>
        <p:nvGraphicFramePr>
          <p:cNvPr id="10" name="对象 9">
            <a:hlinkClick r:id="" action="ppaction://ole?verb="/>
          </p:cNvPr>
          <p:cNvGraphicFramePr>
            <a:graphicFrameLocks noChangeAspect="1"/>
          </p:cNvGraphicFramePr>
          <p:nvPr/>
        </p:nvGraphicFramePr>
        <p:xfrm>
          <a:off x="1040130" y="5025390"/>
          <a:ext cx="2956560" cy="1162685"/>
        </p:xfrm>
        <a:graphic>
          <a:graphicData uri="http://schemas.openxmlformats.org/presentationml/2006/ole">
            <mc:AlternateContent xmlns:mc="http://schemas.openxmlformats.org/markup-compatibility/2006">
              <mc:Choice xmlns:v="urn:schemas-microsoft-com:vml" Requires="v">
                <p:oleObj spid="_x0000_s1025" name="" r:id="rId5" imgW="1130300" imgH="444500" progId="Equation.KSEE3">
                  <p:embed/>
                </p:oleObj>
              </mc:Choice>
              <mc:Fallback>
                <p:oleObj name="" r:id="rId5" imgW="1130300" imgH="444500" progId="Equation.KSEE3">
                  <p:embed/>
                  <p:pic>
                    <p:nvPicPr>
                      <p:cNvPr id="0" name="图片 1024"/>
                      <p:cNvPicPr/>
                      <p:nvPr/>
                    </p:nvPicPr>
                    <p:blipFill>
                      <a:blip r:embed="rId6"/>
                      <a:stretch>
                        <a:fillRect/>
                      </a:stretch>
                    </p:blipFill>
                    <p:spPr>
                      <a:xfrm>
                        <a:off x="1040130" y="5025390"/>
                        <a:ext cx="2956560" cy="1162685"/>
                      </a:xfrm>
                      <a:prstGeom prst="rect">
                        <a:avLst/>
                      </a:prstGeom>
                    </p:spPr>
                  </p:pic>
                </p:oleObj>
              </mc:Fallback>
            </mc:AlternateContent>
          </a:graphicData>
        </a:graphic>
      </p:graphicFrame>
      <p:sp>
        <p:nvSpPr>
          <p:cNvPr id="134" name=" 134">
            <a:hlinkClick r:id="rId7" action="ppaction://hlinkfile"/>
          </p:cNvPr>
          <p:cNvSpPr/>
          <p:nvPr/>
        </p:nvSpPr>
        <p:spPr>
          <a:xfrm rot="2400000">
            <a:off x="4477385" y="5135245"/>
            <a:ext cx="914400" cy="914400"/>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a:contourClr>
                <a:srgbClr val="FFFFFF"/>
              </a:contourClr>
            </a:sp3d>
          </a:bodyPr>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神经网络预测滤波器</a:t>
            </a:r>
            <a:r>
              <a:rPr lang="en-US" altLang="zh-CN" dirty="0"/>
              <a:t>S</a:t>
            </a:r>
            <a:r>
              <a:rPr lang="zh-CN" altLang="en-US" dirty="0"/>
              <a:t>参数：模型和训练集</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426085" y="2203450"/>
            <a:ext cx="3450590" cy="3086735"/>
          </a:xfrm>
          <a:prstGeom prst="rect">
            <a:avLst/>
          </a:prstGeom>
        </p:spPr>
      </p:pic>
      <p:pic>
        <p:nvPicPr>
          <p:cNvPr id="4" name="图片 3"/>
          <p:cNvPicPr>
            <a:picLocks noChangeAspect="1"/>
          </p:cNvPicPr>
          <p:nvPr/>
        </p:nvPicPr>
        <p:blipFill>
          <a:blip r:embed="rId2"/>
          <a:stretch>
            <a:fillRect/>
          </a:stretch>
        </p:blipFill>
        <p:spPr>
          <a:xfrm>
            <a:off x="4150360" y="4189730"/>
            <a:ext cx="4870450" cy="1100455"/>
          </a:xfrm>
          <a:prstGeom prst="rect">
            <a:avLst/>
          </a:prstGeom>
        </p:spPr>
      </p:pic>
      <p:pic>
        <p:nvPicPr>
          <p:cNvPr id="6" name="图片 5"/>
          <p:cNvPicPr>
            <a:picLocks noChangeAspect="1"/>
          </p:cNvPicPr>
          <p:nvPr/>
        </p:nvPicPr>
        <p:blipFill>
          <a:blip r:embed="rId3"/>
          <a:stretch>
            <a:fillRect/>
          </a:stretch>
        </p:blipFill>
        <p:spPr>
          <a:xfrm>
            <a:off x="4150360" y="3125470"/>
            <a:ext cx="3126740" cy="1011555"/>
          </a:xfrm>
          <a:prstGeom prst="rect">
            <a:avLst/>
          </a:prstGeom>
        </p:spPr>
      </p:pic>
      <p:sp>
        <p:nvSpPr>
          <p:cNvPr id="7" name="文本框 6"/>
          <p:cNvSpPr txBox="1"/>
          <p:nvPr/>
        </p:nvSpPr>
        <p:spPr>
          <a:xfrm>
            <a:off x="4150360" y="2203450"/>
            <a:ext cx="4634230" cy="922020"/>
          </a:xfrm>
          <a:prstGeom prst="rect">
            <a:avLst/>
          </a:prstGeom>
          <a:noFill/>
        </p:spPr>
        <p:txBody>
          <a:bodyPr wrap="square" rtlCol="0" anchor="t">
            <a:spAutoFit/>
          </a:bodyPr>
          <a:p>
            <a:r>
              <a:rPr lang="zh-CN" altLang="en-US"/>
              <a:t>The </a:t>
            </a:r>
            <a:r>
              <a:rPr lang="zh-CN" altLang="en-US">
                <a:solidFill>
                  <a:srgbClr val="00B050"/>
                </a:solidFill>
              </a:rPr>
              <a:t>training data</a:t>
            </a:r>
            <a:r>
              <a:rPr lang="zh-CN" altLang="en-US"/>
              <a:t> has been obtained in the </a:t>
            </a:r>
            <a:r>
              <a:rPr lang="zh-CN" altLang="en-US">
                <a:solidFill>
                  <a:srgbClr val="00B050"/>
                </a:solidFill>
              </a:rPr>
              <a:t>EM simulation</a:t>
            </a:r>
            <a:r>
              <a:rPr lang="zh-CN" altLang="en-US"/>
              <a:t> over a frequency range of </a:t>
            </a:r>
            <a:r>
              <a:rPr lang="zh-CN" altLang="en-US">
                <a:solidFill>
                  <a:srgbClr val="00B050"/>
                </a:solidFill>
              </a:rPr>
              <a:t>2 to 3 GHz</a:t>
            </a:r>
            <a:r>
              <a:rPr lang="zh-CN" altLang="en-US"/>
              <a:t> with 101 sampled points</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163766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器件：</a:t>
            </a:r>
            <a:endParaRPr lang="zh-CN" altLang="en-US" dirty="0"/>
          </a:p>
          <a:p>
            <a:pPr marL="0" indent="0">
              <a:buNone/>
            </a:pPr>
            <a:r>
              <a:rPr lang="zh-CN" altLang="en-US" dirty="0">
                <a:solidFill>
                  <a:schemeClr val="bg2">
                    <a:lumMod val="10000"/>
                  </a:schemeClr>
                </a:solidFill>
              </a:rPr>
              <a:t>        随着</a:t>
            </a:r>
            <a:r>
              <a:rPr lang="en-US" altLang="zh-CN" dirty="0">
                <a:solidFill>
                  <a:schemeClr val="bg2">
                    <a:lumMod val="10000"/>
                  </a:schemeClr>
                </a:solidFill>
              </a:rPr>
              <a:t>5G</a:t>
            </a:r>
            <a:r>
              <a:rPr lang="zh-CN" altLang="en-US" dirty="0">
                <a:solidFill>
                  <a:schemeClr val="bg2">
                    <a:lumMod val="10000"/>
                  </a:schemeClr>
                </a:solidFill>
              </a:rPr>
              <a:t>通信发展，电子器件应用在更高的频段，并向着</a:t>
            </a:r>
            <a:r>
              <a:rPr lang="zh-CN" altLang="en-US" b="1" dirty="0">
                <a:solidFill>
                  <a:schemeClr val="bg2">
                    <a:lumMod val="10000"/>
                  </a:schemeClr>
                </a:solidFill>
                <a:uFillTx/>
              </a:rPr>
              <a:t>微型化、低功耗、集成化</a:t>
            </a:r>
            <a:r>
              <a:rPr lang="zh-CN" altLang="en-US" dirty="0">
                <a:solidFill>
                  <a:schemeClr val="bg2">
                    <a:lumMod val="10000"/>
                  </a:schemeClr>
                </a:solidFill>
              </a:rPr>
              <a:t>方向发展。</a:t>
            </a:r>
            <a:endParaRPr lang="zh-CN" altLang="en-US" dirty="0">
              <a:solidFill>
                <a:schemeClr val="bg2">
                  <a:lumMod val="10000"/>
                </a:schemeClr>
              </a:solidFill>
            </a:endParaRPr>
          </a:p>
          <a:p>
            <a:pPr marL="0" indent="0">
              <a:buNone/>
            </a:pP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2967990" y="3466465"/>
            <a:ext cx="2310765" cy="1778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神经网络预测滤波器</a:t>
            </a:r>
            <a:r>
              <a:rPr lang="en-US" altLang="zh-CN" dirty="0"/>
              <a:t>34GHzS</a:t>
            </a:r>
            <a:r>
              <a:rPr lang="en-US" altLang="zh-CN" baseline="-25000" dirty="0"/>
              <a:t>11</a:t>
            </a:r>
            <a:r>
              <a:rPr lang="zh-CN" altLang="en-US" dirty="0"/>
              <a:t>幅度和相位：测试集</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3" name="图片 2"/>
          <p:cNvPicPr>
            <a:picLocks noChangeAspect="1"/>
          </p:cNvPicPr>
          <p:nvPr/>
        </p:nvPicPr>
        <p:blipFill>
          <a:blip r:embed="rId1"/>
          <a:stretch>
            <a:fillRect/>
          </a:stretch>
        </p:blipFill>
        <p:spPr>
          <a:xfrm>
            <a:off x="549910" y="2107565"/>
            <a:ext cx="3969385" cy="3331845"/>
          </a:xfrm>
          <a:prstGeom prst="rect">
            <a:avLst/>
          </a:prstGeom>
        </p:spPr>
      </p:pic>
      <p:pic>
        <p:nvPicPr>
          <p:cNvPr id="5" name="图片 4"/>
          <p:cNvPicPr>
            <a:picLocks noChangeAspect="1"/>
          </p:cNvPicPr>
          <p:nvPr/>
        </p:nvPicPr>
        <p:blipFill>
          <a:blip r:embed="rId2"/>
          <a:stretch>
            <a:fillRect/>
          </a:stretch>
        </p:blipFill>
        <p:spPr>
          <a:xfrm>
            <a:off x="4692015" y="2118995"/>
            <a:ext cx="4177030" cy="3320415"/>
          </a:xfrm>
          <a:prstGeom prst="rect">
            <a:avLst/>
          </a:prstGeom>
        </p:spPr>
      </p:pic>
      <p:sp>
        <p:nvSpPr>
          <p:cNvPr id="7" name="文本框 6"/>
          <p:cNvSpPr txBox="1"/>
          <p:nvPr/>
        </p:nvSpPr>
        <p:spPr>
          <a:xfrm>
            <a:off x="549910" y="5439410"/>
            <a:ext cx="4356100" cy="922020"/>
          </a:xfrm>
          <a:prstGeom prst="rect">
            <a:avLst/>
          </a:prstGeom>
          <a:noFill/>
        </p:spPr>
        <p:txBody>
          <a:bodyPr wrap="square" rtlCol="0" anchor="t">
            <a:spAutoFit/>
          </a:bodyPr>
          <a:p>
            <a:r>
              <a:rPr lang="zh-CN" altLang="en-US"/>
              <a:t>—  EM simulation results </a:t>
            </a:r>
            <a:endParaRPr lang="zh-CN" altLang="en-US"/>
          </a:p>
          <a:p>
            <a:r>
              <a:rPr lang="zh-CN" altLang="en-US"/>
              <a:t>oo  ANN modeled results </a:t>
            </a:r>
            <a:endParaRPr lang="zh-CN" altLang="en-US"/>
          </a:p>
          <a:p>
            <a:r>
              <a:rPr lang="zh-CN" altLang="en-US"/>
              <a:t>(s1=30 um, s2=200 um and w1=200 um</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神经网络预测滤波器</a:t>
            </a:r>
            <a:r>
              <a:rPr lang="en-US" altLang="zh-CN" dirty="0"/>
              <a:t>S</a:t>
            </a:r>
            <a:r>
              <a:rPr lang="en-US" altLang="zh-CN" baseline="-25000" dirty="0"/>
              <a:t>21</a:t>
            </a:r>
            <a:r>
              <a:rPr lang="zh-CN" altLang="en-US" dirty="0"/>
              <a:t>幅度和相位：测试集</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501650" y="2118995"/>
            <a:ext cx="4017645" cy="3258185"/>
          </a:xfrm>
          <a:prstGeom prst="rect">
            <a:avLst/>
          </a:prstGeom>
        </p:spPr>
      </p:pic>
      <p:pic>
        <p:nvPicPr>
          <p:cNvPr id="4" name="图片 3"/>
          <p:cNvPicPr>
            <a:picLocks noChangeAspect="1"/>
          </p:cNvPicPr>
          <p:nvPr/>
        </p:nvPicPr>
        <p:blipFill>
          <a:blip r:embed="rId2"/>
          <a:stretch>
            <a:fillRect/>
          </a:stretch>
        </p:blipFill>
        <p:spPr>
          <a:xfrm>
            <a:off x="4629150" y="2125345"/>
            <a:ext cx="4373880" cy="3251835"/>
          </a:xfrm>
          <a:prstGeom prst="rect">
            <a:avLst/>
          </a:prstGeom>
        </p:spPr>
      </p:pic>
      <p:sp>
        <p:nvSpPr>
          <p:cNvPr id="7" name="文本框 6"/>
          <p:cNvSpPr txBox="1"/>
          <p:nvPr/>
        </p:nvSpPr>
        <p:spPr>
          <a:xfrm>
            <a:off x="477520" y="5377180"/>
            <a:ext cx="4498340" cy="922020"/>
          </a:xfrm>
          <a:prstGeom prst="rect">
            <a:avLst/>
          </a:prstGeom>
          <a:noFill/>
        </p:spPr>
        <p:txBody>
          <a:bodyPr wrap="square" rtlCol="0" anchor="t">
            <a:spAutoFit/>
          </a:bodyPr>
          <a:p>
            <a:r>
              <a:rPr lang="zh-CN" altLang="en-US"/>
              <a:t>—  EM simulation results </a:t>
            </a:r>
            <a:endParaRPr lang="zh-CN" altLang="en-US"/>
          </a:p>
          <a:p>
            <a:r>
              <a:rPr lang="zh-CN" altLang="en-US"/>
              <a:t>oo  ANN modeled results </a:t>
            </a:r>
            <a:endParaRPr lang="zh-CN" altLang="en-US"/>
          </a:p>
          <a:p>
            <a:r>
              <a:rPr lang="zh-CN" altLang="en-US"/>
              <a:t>(s1=30 um, s2=200 um and w1=200 um</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神经网络方法的优点</a:t>
            </a:r>
            <a:r>
              <a:rPr lang="zh-CN" altLang="en-US" dirty="0">
                <a:solidFill>
                  <a:schemeClr val="bg2">
                    <a:lumMod val="10000"/>
                  </a:schemeClr>
                </a:solidFill>
              </a:rPr>
              <a:t>   </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p:txBody>
      </p:sp>
      <p:sp>
        <p:nvSpPr>
          <p:cNvPr id="3" name="文本框 2"/>
          <p:cNvSpPr txBox="1"/>
          <p:nvPr/>
        </p:nvSpPr>
        <p:spPr>
          <a:xfrm>
            <a:off x="669925" y="2212340"/>
            <a:ext cx="7367905" cy="1753235"/>
          </a:xfrm>
          <a:prstGeom prst="rect">
            <a:avLst/>
          </a:prstGeom>
          <a:noFill/>
        </p:spPr>
        <p:txBody>
          <a:bodyPr wrap="square" rtlCol="0" anchor="t">
            <a:spAutoFit/>
          </a:bodyPr>
          <a:p>
            <a:r>
              <a:rPr lang="zh-CN" altLang="en-US"/>
              <a:t>In this case, </a:t>
            </a:r>
            <a:endParaRPr lang="zh-CN" altLang="en-US"/>
          </a:p>
          <a:p>
            <a:r>
              <a:rPr lang="zh-CN" altLang="en-US"/>
              <a:t>the Agilent Momentum has used about </a:t>
            </a:r>
            <a:r>
              <a:rPr lang="zh-CN" altLang="en-US">
                <a:solidFill>
                  <a:srgbClr val="00B050"/>
                </a:solidFill>
              </a:rPr>
              <a:t>100 minutes </a:t>
            </a:r>
            <a:r>
              <a:rPr lang="zh-CN" altLang="en-US"/>
              <a:t>on a PC to perform the design optimization of the filter</a:t>
            </a:r>
            <a:endParaRPr lang="zh-CN" altLang="en-US"/>
          </a:p>
          <a:p>
            <a:endParaRPr lang="zh-CN" altLang="en-US"/>
          </a:p>
          <a:p>
            <a:r>
              <a:rPr lang="en-US" altLang="zh-CN"/>
              <a:t>T</a:t>
            </a:r>
            <a:r>
              <a:rPr lang="zh-CN" altLang="en-US"/>
              <a:t>he ANN model has only required </a:t>
            </a:r>
            <a:r>
              <a:rPr lang="zh-CN" altLang="en-US">
                <a:solidFill>
                  <a:srgbClr val="00B050"/>
                </a:solidFill>
              </a:rPr>
              <a:t>10 seconds</a:t>
            </a:r>
            <a:r>
              <a:rPr lang="zh-CN" altLang="en-US"/>
              <a:t> (in Matlab) to perform the same task on the same computer.</a:t>
            </a:r>
            <a:endParaRPr lang="zh-CN" altLang="en-US"/>
          </a:p>
        </p:txBody>
      </p:sp>
      <p:sp>
        <p:nvSpPr>
          <p:cNvPr id="5" name="文本框 4"/>
          <p:cNvSpPr txBox="1"/>
          <p:nvPr/>
        </p:nvSpPr>
        <p:spPr>
          <a:xfrm>
            <a:off x="669925" y="4218305"/>
            <a:ext cx="8199120" cy="922020"/>
          </a:xfrm>
          <a:prstGeom prst="rect">
            <a:avLst/>
          </a:prstGeom>
          <a:noFill/>
        </p:spPr>
        <p:txBody>
          <a:bodyPr wrap="square" rtlCol="0" anchor="t">
            <a:spAutoFit/>
          </a:bodyPr>
          <a:p>
            <a:r>
              <a:rPr lang="zh-CN" altLang="en-US"/>
              <a:t>It has shown that the developed ANN model for the considered filter can be </a:t>
            </a:r>
            <a:r>
              <a:rPr lang="zh-CN" altLang="en-US">
                <a:solidFill>
                  <a:srgbClr val="00B050"/>
                </a:solidFill>
              </a:rPr>
              <a:t>as accurate as</a:t>
            </a:r>
            <a:r>
              <a:rPr lang="zh-CN" altLang="en-US"/>
              <a:t> an EM simulator and also </a:t>
            </a:r>
            <a:r>
              <a:rPr lang="zh-CN" altLang="en-US">
                <a:solidFill>
                  <a:srgbClr val="00B050"/>
                </a:solidFill>
              </a:rPr>
              <a:t>computational efficient</a:t>
            </a:r>
            <a:r>
              <a:rPr lang="zh-CN" altLang="en-US"/>
              <a:t> when conducting a massive and repetitive design analysis.</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滤波器仿真：结构</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3" name="图片 2" descr="QQ图片20171129163202"/>
          <p:cNvPicPr>
            <a:picLocks noChangeAspect="1"/>
          </p:cNvPicPr>
          <p:nvPr/>
        </p:nvPicPr>
        <p:blipFill>
          <a:blip r:embed="rId1"/>
          <a:stretch>
            <a:fillRect/>
          </a:stretch>
        </p:blipFill>
        <p:spPr>
          <a:xfrm>
            <a:off x="989330" y="1974850"/>
            <a:ext cx="6876415" cy="366649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滤波器仿真：</a:t>
            </a:r>
            <a:r>
              <a:rPr lang="en-US" altLang="zh-CN" dirty="0"/>
              <a:t>S</a:t>
            </a:r>
            <a:r>
              <a:rPr lang="zh-CN" altLang="en-US" dirty="0"/>
              <a:t>参数（未优化）</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descr="QQ图片20171129163157"/>
          <p:cNvPicPr>
            <a:picLocks noChangeAspect="1"/>
          </p:cNvPicPr>
          <p:nvPr/>
        </p:nvPicPr>
        <p:blipFill>
          <a:blip r:embed="rId1"/>
          <a:stretch>
            <a:fillRect/>
          </a:stretch>
        </p:blipFill>
        <p:spPr>
          <a:xfrm>
            <a:off x="347980" y="2067560"/>
            <a:ext cx="8447405" cy="328549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仿真和神经网络比较【</a:t>
            </a:r>
            <a:r>
              <a:rPr lang="en-US" altLang="zh-CN" dirty="0"/>
              <a:t>s1=0.09mm,s2=0.36mm,w1=0.09mm</a:t>
            </a:r>
            <a:r>
              <a:rPr lang="zh-CN" altLang="en-US" dirty="0"/>
              <a:t>】：</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193040" y="1767205"/>
            <a:ext cx="5076825" cy="3818890"/>
          </a:xfrm>
          <a:prstGeom prst="rect">
            <a:avLst/>
          </a:prstGeom>
        </p:spPr>
      </p:pic>
      <p:pic>
        <p:nvPicPr>
          <p:cNvPr id="4" name="图片 3"/>
          <p:cNvPicPr>
            <a:picLocks noChangeAspect="1"/>
          </p:cNvPicPr>
          <p:nvPr/>
        </p:nvPicPr>
        <p:blipFill>
          <a:blip r:embed="rId2"/>
          <a:stretch>
            <a:fillRect/>
          </a:stretch>
        </p:blipFill>
        <p:spPr>
          <a:xfrm>
            <a:off x="4180205" y="1739265"/>
            <a:ext cx="5076825" cy="381889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仿真和神经网络比较</a:t>
            </a:r>
            <a:r>
              <a:rPr lang="zh-CN" altLang="en-US" dirty="0">
                <a:sym typeface="+mn-ea"/>
              </a:rPr>
              <a:t>【</a:t>
            </a:r>
            <a:r>
              <a:rPr lang="en-US" altLang="zh-CN" dirty="0">
                <a:sym typeface="+mn-ea"/>
              </a:rPr>
              <a:t>s1=0.06mm,s2=0.35mm,w1=0.16</a:t>
            </a:r>
            <a:r>
              <a:rPr lang="en-US" altLang="zh-CN" dirty="0">
                <a:sym typeface="+mn-ea"/>
              </a:rPr>
              <a:t>mm</a:t>
            </a:r>
            <a:r>
              <a:rPr lang="zh-CN" altLang="en-US" dirty="0">
                <a:sym typeface="+mn-ea"/>
              </a:rPr>
              <a:t>】</a:t>
            </a:r>
            <a:r>
              <a:rPr lang="zh-CN" altLang="en-US" dirty="0"/>
              <a:t>：</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5" name="图片 4"/>
          <p:cNvPicPr>
            <a:picLocks noChangeAspect="1"/>
          </p:cNvPicPr>
          <p:nvPr/>
        </p:nvPicPr>
        <p:blipFill>
          <a:blip r:embed="rId1"/>
          <a:stretch>
            <a:fillRect/>
          </a:stretch>
        </p:blipFill>
        <p:spPr>
          <a:xfrm>
            <a:off x="4318635" y="1946275"/>
            <a:ext cx="5076825" cy="3818890"/>
          </a:xfrm>
          <a:prstGeom prst="rect">
            <a:avLst/>
          </a:prstGeom>
        </p:spPr>
      </p:pic>
      <p:pic>
        <p:nvPicPr>
          <p:cNvPr id="6" name="图片 5"/>
          <p:cNvPicPr>
            <a:picLocks noChangeAspect="1"/>
          </p:cNvPicPr>
          <p:nvPr/>
        </p:nvPicPr>
        <p:blipFill>
          <a:blip r:embed="rId2"/>
          <a:stretch>
            <a:fillRect/>
          </a:stretch>
        </p:blipFill>
        <p:spPr>
          <a:xfrm>
            <a:off x="-100965" y="1946275"/>
            <a:ext cx="5076825" cy="381889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299720" y="1434465"/>
            <a:ext cx="8569325" cy="39941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仿真和神经网络比较：</a:t>
            </a:r>
            <a:endParaRPr lang="zh-CN" altLang="en-US" dirty="0"/>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633095" y="4286250"/>
            <a:ext cx="4342765" cy="1543050"/>
          </a:xfrm>
          <a:prstGeom prst="rect">
            <a:avLst/>
          </a:prstGeom>
        </p:spPr>
      </p:pic>
      <p:pic>
        <p:nvPicPr>
          <p:cNvPr id="4" name="图片 3"/>
          <p:cNvPicPr>
            <a:picLocks noChangeAspect="1"/>
          </p:cNvPicPr>
          <p:nvPr/>
        </p:nvPicPr>
        <p:blipFill>
          <a:blip r:embed="rId2"/>
          <a:stretch>
            <a:fillRect/>
          </a:stretch>
        </p:blipFill>
        <p:spPr>
          <a:xfrm>
            <a:off x="556895" y="2114550"/>
            <a:ext cx="4418965" cy="2171700"/>
          </a:xfrm>
          <a:prstGeom prst="rect">
            <a:avLst/>
          </a:prstGeom>
        </p:spPr>
      </p:pic>
      <p:pic>
        <p:nvPicPr>
          <p:cNvPr id="5" name="图片 4"/>
          <p:cNvPicPr>
            <a:picLocks noChangeAspect="1"/>
          </p:cNvPicPr>
          <p:nvPr/>
        </p:nvPicPr>
        <p:blipFill>
          <a:blip r:embed="rId3"/>
          <a:stretch>
            <a:fillRect/>
          </a:stretch>
        </p:blipFill>
        <p:spPr>
          <a:xfrm>
            <a:off x="4879975" y="2151380"/>
            <a:ext cx="4492625" cy="337947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应用展望</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656080"/>
            <a:ext cx="8291830" cy="279590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滤波器   ：</a:t>
            </a:r>
            <a:r>
              <a:rPr lang="zh-CN" altLang="en-US" dirty="0">
                <a:solidFill>
                  <a:schemeClr val="tx2">
                    <a:lumMod val="50000"/>
                  </a:schemeClr>
                </a:solidFill>
              </a:rPr>
              <a:t>倒转使用神经网络，输入</a:t>
            </a:r>
            <a:r>
              <a:rPr lang="en-US" altLang="zh-CN" dirty="0">
                <a:solidFill>
                  <a:schemeClr val="tx2">
                    <a:lumMod val="50000"/>
                  </a:schemeClr>
                </a:solidFill>
              </a:rPr>
              <a:t>S</a:t>
            </a:r>
            <a:r>
              <a:rPr lang="zh-CN" altLang="en-US" dirty="0">
                <a:solidFill>
                  <a:schemeClr val="tx2">
                    <a:lumMod val="50000"/>
                  </a:schemeClr>
                </a:solidFill>
              </a:rPr>
              <a:t>参数，输出结构性参数</a:t>
            </a:r>
            <a:endParaRPr lang="zh-CN" altLang="en-US" dirty="0">
              <a:solidFill>
                <a:schemeClr val="tx2">
                  <a:lumMod val="50000"/>
                </a:schemeClr>
              </a:solidFill>
            </a:endParaRPr>
          </a:p>
          <a:p>
            <a:r>
              <a:rPr lang="zh-CN" altLang="en-US" dirty="0">
                <a:solidFill>
                  <a:schemeClr val="hlink"/>
                </a:solidFill>
              </a:rPr>
              <a:t>器件建模：</a:t>
            </a:r>
            <a:r>
              <a:rPr lang="zh-CN" altLang="en-US" dirty="0">
                <a:solidFill>
                  <a:schemeClr val="bg2">
                    <a:lumMod val="10000"/>
                  </a:schemeClr>
                </a:solidFill>
              </a:rPr>
              <a:t>为</a:t>
            </a:r>
            <a:r>
              <a:rPr lang="en-US" altLang="zh-CN" dirty="0">
                <a:solidFill>
                  <a:schemeClr val="bg2">
                    <a:lumMod val="10000"/>
                  </a:schemeClr>
                </a:solidFill>
              </a:rPr>
              <a:t>20GHz</a:t>
            </a:r>
            <a:r>
              <a:rPr lang="zh-CN" altLang="en-US" dirty="0">
                <a:solidFill>
                  <a:schemeClr val="bg2">
                    <a:lumMod val="10000"/>
                  </a:schemeClr>
                </a:solidFill>
              </a:rPr>
              <a:t>以上的电感、电容、电阻建模。</a:t>
            </a:r>
            <a:endParaRPr lang="zh-CN" altLang="en-US" dirty="0">
              <a:solidFill>
                <a:schemeClr val="bg2">
                  <a:lumMod val="10000"/>
                </a:schemeClr>
              </a:solidFill>
            </a:endParaRPr>
          </a:p>
          <a:p>
            <a:r>
              <a:rPr lang="zh-CN" altLang="en-US" dirty="0">
                <a:solidFill>
                  <a:srgbClr val="FFCC00"/>
                </a:solidFill>
              </a:rPr>
              <a:t>天线设计：</a:t>
            </a:r>
            <a:r>
              <a:rPr lang="zh-CN" altLang="en-US" dirty="0">
                <a:solidFill>
                  <a:schemeClr val="bg2">
                    <a:lumMod val="10000"/>
                  </a:schemeClr>
                </a:solidFill>
              </a:rPr>
              <a:t>机器学习（学习）</a:t>
            </a:r>
            <a:r>
              <a:rPr lang="en-US" altLang="zh-CN" dirty="0">
                <a:solidFill>
                  <a:schemeClr val="bg2">
                    <a:lumMod val="10000"/>
                  </a:schemeClr>
                </a:solidFill>
              </a:rPr>
              <a:t>+</a:t>
            </a:r>
            <a:r>
              <a:rPr lang="zh-CN" altLang="en-US" dirty="0">
                <a:solidFill>
                  <a:schemeClr val="bg2">
                    <a:lumMod val="10000"/>
                  </a:schemeClr>
                </a:solidFill>
              </a:rPr>
              <a:t>遗传算法（选择</a:t>
            </a:r>
            <a:r>
              <a:rPr lang="en-US" altLang="zh-CN" dirty="0">
                <a:solidFill>
                  <a:schemeClr val="bg2">
                    <a:lumMod val="10000"/>
                  </a:schemeClr>
                </a:solidFill>
              </a:rPr>
              <a:t>+</a:t>
            </a:r>
            <a:r>
              <a:rPr lang="zh-CN" altLang="en-US" dirty="0">
                <a:solidFill>
                  <a:schemeClr val="bg2">
                    <a:lumMod val="10000"/>
                  </a:schemeClr>
                </a:solidFill>
              </a:rPr>
              <a:t>变异）</a:t>
            </a:r>
            <a:endParaRPr lang="zh-CN" altLang="en-US" dirty="0">
              <a:solidFill>
                <a:schemeClr val="bg2">
                  <a:lumMod val="10000"/>
                </a:schemeClr>
              </a:solidFill>
            </a:endParaRPr>
          </a:p>
          <a:p>
            <a:r>
              <a:rPr lang="zh-CN" altLang="en-US" dirty="0">
                <a:solidFill>
                  <a:srgbClr val="FF0000"/>
                </a:solidFill>
              </a:rPr>
              <a:t>定位算法：</a:t>
            </a:r>
            <a:r>
              <a:rPr lang="zh-CN" altLang="en-US" dirty="0">
                <a:solidFill>
                  <a:schemeClr val="bg2">
                    <a:lumMod val="10000"/>
                  </a:schemeClr>
                </a:solidFill>
              </a:rPr>
              <a:t>图像处理</a:t>
            </a:r>
            <a:r>
              <a:rPr lang="en-US" altLang="zh-CN" dirty="0">
                <a:solidFill>
                  <a:schemeClr val="bg2">
                    <a:lumMod val="10000"/>
                  </a:schemeClr>
                </a:solidFill>
              </a:rPr>
              <a:t>+</a:t>
            </a:r>
            <a:r>
              <a:rPr lang="zh-CN" altLang="en-US" dirty="0">
                <a:solidFill>
                  <a:schemeClr val="bg2">
                    <a:lumMod val="10000"/>
                  </a:schemeClr>
                </a:solidFill>
              </a:rPr>
              <a:t>卷积神经网络，实现厘米级定位</a:t>
            </a:r>
            <a:endParaRPr lang="zh-CN" altLang="en-US" dirty="0">
              <a:solidFill>
                <a:schemeClr val="bg2">
                  <a:lumMod val="10000"/>
                </a:schemeClr>
              </a:solidFill>
            </a:endParaRPr>
          </a:p>
          <a:p>
            <a:r>
              <a:rPr lang="zh-CN" altLang="en-US" dirty="0">
                <a:solidFill>
                  <a:srgbClr val="FF6600"/>
                </a:solidFill>
              </a:rPr>
              <a:t>强化学习</a:t>
            </a:r>
            <a:r>
              <a:rPr lang="en-US" altLang="zh-CN" dirty="0">
                <a:solidFill>
                  <a:srgbClr val="FF6600"/>
                </a:solidFill>
              </a:rPr>
              <a:t>+else......</a:t>
            </a:r>
            <a:endParaRPr lang="zh-CN" altLang="en-US" dirty="0">
              <a:solidFill>
                <a:srgbClr val="FF6600"/>
              </a:solidFill>
            </a:endParaRPr>
          </a:p>
          <a:p>
            <a:endParaRPr lang="zh-CN" altLang="en-US" dirty="0">
              <a:solidFill>
                <a:schemeClr val="bg2">
                  <a:lumMod val="10000"/>
                </a:schemeClr>
              </a:solidFill>
            </a:endParaRPr>
          </a:p>
          <a:p>
            <a:endParaRPr lang="zh-CN" altLang="en-US" dirty="0"/>
          </a:p>
        </p:txBody>
      </p:sp>
      <p:sp>
        <p:nvSpPr>
          <p:cNvPr id="134" name=" 134">
            <a:hlinkClick r:id="rId1" action="ppaction://hlinkfile"/>
          </p:cNvPr>
          <p:cNvSpPr/>
          <p:nvPr/>
        </p:nvSpPr>
        <p:spPr>
          <a:xfrm>
            <a:off x="907415" y="4685030"/>
            <a:ext cx="723265" cy="481965"/>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a:contourClr>
                <a:srgbClr val="FFFFFF"/>
              </a:contourClr>
            </a:sp3d>
          </a:bodyPr>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3" name="TextBox 2"/>
          <p:cNvSpPr/>
          <p:nvPr/>
        </p:nvSpPr>
        <p:spPr>
          <a:xfrm>
            <a:off x="2152650" y="2738438"/>
            <a:ext cx="5445125" cy="639762"/>
          </a:xfrm>
          <a:prstGeom prst="rect">
            <a:avLst/>
          </a:prstGeom>
          <a:noFill/>
          <a:ln w="9525">
            <a:noFill/>
          </a:ln>
        </p:spPr>
        <p:txBody>
          <a:bodyPr wrap="none">
            <a:spAutoFit/>
          </a:bodyPr>
          <a:p>
            <a:pPr eaLnBrk="0" hangingPunct="0"/>
            <a:r>
              <a:rPr lang="en-US" altLang="x-none" sz="3600" dirty="0">
                <a:solidFill>
                  <a:srgbClr val="7DAB15"/>
                </a:solidFill>
                <a:latin typeface="微软雅黑" panose="020B0503020204020204" charset="-122"/>
                <a:ea typeface="微软雅黑" panose="020B0503020204020204" charset="-122"/>
                <a:sym typeface="微软雅黑" panose="020B0503020204020204" charset="-122"/>
              </a:rPr>
              <a:t>Thanks  For   Your  View</a:t>
            </a:r>
            <a:endParaRPr lang="en-US" altLang="x-none" sz="3600" dirty="0">
              <a:solidFill>
                <a:srgbClr val="7DAB15"/>
              </a:solidFill>
              <a:latin typeface="微软雅黑" panose="020B0503020204020204" charset="-122"/>
              <a:ea typeface="微软雅黑" panose="020B0503020204020204" charset="-122"/>
              <a:sym typeface="微软雅黑" panose="020B0503020204020204" charset="-122"/>
            </a:endParaRPr>
          </a:p>
        </p:txBody>
      </p:sp>
      <p:sp>
        <p:nvSpPr>
          <p:cNvPr id="20484" name="文本框 20483"/>
          <p:cNvSpPr txBox="1"/>
          <p:nvPr/>
        </p:nvSpPr>
        <p:spPr>
          <a:xfrm>
            <a:off x="5024438" y="5838825"/>
            <a:ext cx="3687762" cy="366713"/>
          </a:xfrm>
          <a:prstGeom prst="rect">
            <a:avLst/>
          </a:prstGeom>
          <a:noFill/>
          <a:ln w="9525">
            <a:noFill/>
          </a:ln>
        </p:spPr>
        <p:txBody>
          <a:bodyPr>
            <a:spAutoFit/>
          </a:bodyPr>
          <a:p>
            <a:endParaRPr>
              <a:latin typeface="Arial" panose="020B0604020202020204" pitchFamily="34" charset="0"/>
            </a:endParaRPr>
          </a:p>
        </p:txBody>
      </p:sp>
    </p:spTree>
  </p:cSld>
  <p:clrMapOvr>
    <a:masterClrMapping/>
  </p:clrMapOvr>
  <p:transition spd="slow"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83"/>
                                        </p:tgtEl>
                                        <p:attrNameLst>
                                          <p:attrName>style.visibility</p:attrName>
                                        </p:attrNameLst>
                                      </p:cBhvr>
                                      <p:to>
                                        <p:strVal val="visible"/>
                                      </p:to>
                                    </p:set>
                                    <p:animEffect filter="fade">
                                      <p:cBhvr>
                                        <p:cTn id="7" dur="30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263779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器件：</a:t>
            </a:r>
            <a:endParaRPr lang="zh-CN" altLang="en-US" dirty="0"/>
          </a:p>
          <a:p>
            <a:pPr marL="0" indent="0">
              <a:buNone/>
            </a:pPr>
            <a:r>
              <a:rPr lang="zh-CN" altLang="en-US" dirty="0">
                <a:solidFill>
                  <a:schemeClr val="bg2">
                    <a:lumMod val="10000"/>
                  </a:schemeClr>
                </a:solidFill>
              </a:rPr>
              <a:t>       在微波通信系统中，波导虽然在高频波段有着较好的表现，但是其体积大、造价高。</a:t>
            </a:r>
            <a:endParaRPr lang="zh-CN" altLang="en-US" dirty="0">
              <a:solidFill>
                <a:schemeClr val="bg2">
                  <a:lumMod val="10000"/>
                </a:schemeClr>
              </a:solidFill>
            </a:endParaRPr>
          </a:p>
          <a:p>
            <a:pPr marL="0" indent="0">
              <a:buNone/>
            </a:pPr>
            <a:r>
              <a:rPr lang="zh-CN" altLang="en-US" dirty="0">
                <a:solidFill>
                  <a:schemeClr val="bg2">
                    <a:lumMod val="10000"/>
                  </a:schemeClr>
                </a:solidFill>
              </a:rPr>
              <a:t>       传统的平面电路设计方法又难以实现目标要求。</a:t>
            </a:r>
            <a:endParaRPr lang="zh-CN" altLang="en-US" dirty="0">
              <a:solidFill>
                <a:schemeClr val="bg2">
                  <a:lumMod val="10000"/>
                </a:schemeClr>
              </a:solidFill>
            </a:endParaRPr>
          </a:p>
          <a:p>
            <a:pPr marL="0" indent="0">
              <a:buNone/>
            </a:pPr>
            <a:r>
              <a:rPr lang="zh-CN" altLang="en-US" dirty="0">
                <a:solidFill>
                  <a:schemeClr val="bg2">
                    <a:lumMod val="10000"/>
                  </a:schemeClr>
                </a:solidFill>
              </a:rPr>
              <a:t>       本次介绍的微加工的带通滤波器有比较好的表现。</a:t>
            </a:r>
            <a:endParaRPr lang="zh-CN" altLang="en-US" dirty="0">
              <a:solidFill>
                <a:schemeClr val="bg2">
                  <a:lumMod val="10000"/>
                </a:schemeClr>
              </a:solidFill>
            </a:endParaRPr>
          </a:p>
          <a:p>
            <a:pPr marL="0" indent="0">
              <a:buNone/>
            </a:pPr>
            <a:endParaRPr lang="zh-CN" altLang="en-US" dirty="0">
              <a:solidFill>
                <a:schemeClr val="bg2">
                  <a:lumMod val="10000"/>
                </a:schemeClr>
              </a:solidFill>
            </a:endParaRPr>
          </a:p>
          <a:p>
            <a:pPr marL="0" indent="0">
              <a:buNone/>
            </a:pP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257048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机器学习：</a:t>
            </a:r>
            <a:endParaRPr lang="zh-CN" altLang="en-US" dirty="0"/>
          </a:p>
          <a:p>
            <a:pPr marL="0" indent="0">
              <a:buNone/>
            </a:pPr>
            <a:r>
              <a:rPr lang="zh-CN" altLang="en-US" dirty="0">
                <a:solidFill>
                  <a:schemeClr val="bg2">
                    <a:lumMod val="10000"/>
                  </a:schemeClr>
                </a:solidFill>
                <a:sym typeface="+mn-ea"/>
              </a:rPr>
              <a:t>       学习数据或以往的经验，以此获得新的知识或技能。</a:t>
            </a:r>
            <a:r>
              <a:rPr lang="zh-CN" altLang="en-US" dirty="0">
                <a:solidFill>
                  <a:schemeClr val="bg2">
                    <a:lumMod val="10000"/>
                  </a:schemeClr>
                </a:solidFill>
              </a:rPr>
              <a:t>       </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r>
              <a:rPr lang="zh-CN" altLang="en-US" dirty="0">
                <a:solidFill>
                  <a:schemeClr val="bg2">
                    <a:lumMod val="10000"/>
                  </a:schemeClr>
                </a:solidFill>
                <a:sym typeface="+mn-ea"/>
              </a:rPr>
              <a:t>通过</a:t>
            </a:r>
            <a:r>
              <a:rPr lang="en-US" altLang="zh-CN" dirty="0">
                <a:solidFill>
                  <a:schemeClr val="bg2">
                    <a:lumMod val="10000"/>
                  </a:schemeClr>
                </a:solidFill>
                <a:sym typeface="+mn-ea"/>
              </a:rPr>
              <a:t>“</a:t>
            </a:r>
            <a:r>
              <a:rPr lang="zh-CN" altLang="en-US" dirty="0">
                <a:solidFill>
                  <a:schemeClr val="bg2">
                    <a:lumMod val="10000"/>
                  </a:schemeClr>
                </a:solidFill>
                <a:sym typeface="+mn-ea"/>
              </a:rPr>
              <a:t>训练</a:t>
            </a:r>
            <a:r>
              <a:rPr lang="en-US" altLang="zh-CN" dirty="0">
                <a:solidFill>
                  <a:schemeClr val="bg2">
                    <a:lumMod val="10000"/>
                  </a:schemeClr>
                </a:solidFill>
                <a:sym typeface="+mn-ea"/>
              </a:rPr>
              <a:t>”</a:t>
            </a:r>
            <a:r>
              <a:rPr lang="zh-CN" altLang="en-US" dirty="0">
                <a:solidFill>
                  <a:schemeClr val="bg2">
                    <a:lumMod val="10000"/>
                  </a:schemeClr>
                </a:solidFill>
                <a:sym typeface="+mn-ea"/>
              </a:rPr>
              <a:t>的方式找到从输入到输出的关系，并通过</a:t>
            </a:r>
            <a:r>
              <a:rPr lang="en-US" altLang="zh-CN" dirty="0">
                <a:solidFill>
                  <a:schemeClr val="bg2">
                    <a:lumMod val="10000"/>
                  </a:schemeClr>
                </a:solidFill>
                <a:sym typeface="+mn-ea"/>
              </a:rPr>
              <a:t>“</a:t>
            </a:r>
            <a:r>
              <a:rPr lang="zh-CN" altLang="en-US" dirty="0">
                <a:solidFill>
                  <a:schemeClr val="bg2">
                    <a:lumMod val="10000"/>
                  </a:schemeClr>
                </a:solidFill>
                <a:sym typeface="+mn-ea"/>
              </a:rPr>
              <a:t>测试</a:t>
            </a:r>
            <a:r>
              <a:rPr lang="en-US" altLang="zh-CN" dirty="0">
                <a:solidFill>
                  <a:schemeClr val="bg2">
                    <a:lumMod val="10000"/>
                  </a:schemeClr>
                </a:solidFill>
                <a:sym typeface="+mn-ea"/>
              </a:rPr>
              <a:t>”</a:t>
            </a:r>
            <a:r>
              <a:rPr lang="zh-CN" altLang="en-US" dirty="0">
                <a:solidFill>
                  <a:schemeClr val="bg2">
                    <a:lumMod val="10000"/>
                  </a:schemeClr>
                </a:solidFill>
                <a:sym typeface="+mn-ea"/>
              </a:rPr>
              <a:t>的方式考察关系是否准确。</a:t>
            </a: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监督学习、无监督学习、神经网络等</a:t>
            </a:r>
            <a:endParaRPr lang="zh-CN" altLang="en-US" dirty="0">
              <a:solidFill>
                <a:schemeClr val="hlink"/>
              </a:solidFill>
              <a:sym typeface="+mn-ea"/>
            </a:endParaRPr>
          </a:p>
          <a:p>
            <a:pPr marL="0" indent="0">
              <a:buNone/>
            </a:pPr>
            <a:endParaRPr lang="zh-CN" altLang="en-US" dirty="0">
              <a:solidFill>
                <a:schemeClr val="hlink"/>
              </a:solidFill>
              <a:sym typeface="+mn-ea"/>
            </a:endParaRPr>
          </a:p>
          <a:p>
            <a:pPr marL="0" indent="0">
              <a:buNone/>
            </a:pPr>
            <a:endParaRPr lang="zh-CN" altLang="en-US" dirty="0"/>
          </a:p>
          <a:p>
            <a:endParaRPr lang="zh-CN" altLang="en-US" dirty="0"/>
          </a:p>
        </p:txBody>
      </p:sp>
      <p:pic>
        <p:nvPicPr>
          <p:cNvPr id="3" name="图片 2"/>
          <p:cNvPicPr>
            <a:picLocks noChangeAspect="1"/>
          </p:cNvPicPr>
          <p:nvPr/>
        </p:nvPicPr>
        <p:blipFill>
          <a:blip r:embed="rId1"/>
          <a:srcRect l="30083" t="21137" r="30495" b="18853"/>
          <a:stretch>
            <a:fillRect/>
          </a:stretch>
        </p:blipFill>
        <p:spPr>
          <a:xfrm>
            <a:off x="5372735" y="3276600"/>
            <a:ext cx="2493010" cy="22517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7975600" cy="38798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监督学习：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p:txBody>
      </p:sp>
      <p:pic>
        <p:nvPicPr>
          <p:cNvPr id="2" name="图片 1"/>
          <p:cNvPicPr>
            <a:picLocks noChangeAspect="1"/>
          </p:cNvPicPr>
          <p:nvPr/>
        </p:nvPicPr>
        <p:blipFill>
          <a:blip r:embed="rId1"/>
          <a:stretch>
            <a:fillRect/>
          </a:stretch>
        </p:blipFill>
        <p:spPr>
          <a:xfrm>
            <a:off x="3305810" y="1322705"/>
            <a:ext cx="3930015" cy="1795145"/>
          </a:xfrm>
          <a:prstGeom prst="rect">
            <a:avLst/>
          </a:prstGeom>
        </p:spPr>
      </p:pic>
      <p:sp>
        <p:nvSpPr>
          <p:cNvPr id="3" name="Rectangle 3"/>
          <p:cNvSpPr>
            <a:spLocks noGrp="1"/>
          </p:cNvSpPr>
          <p:nvPr/>
        </p:nvSpPr>
        <p:spPr>
          <a:xfrm>
            <a:off x="523240" y="3285490"/>
            <a:ext cx="7975600" cy="38798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无监督学习：</a:t>
            </a:r>
            <a:endParaRPr lang="zh-CN" altLang="en-US" dirty="0">
              <a:solidFill>
                <a:schemeClr val="bg2">
                  <a:lumMod val="10000"/>
                </a:schemeClr>
              </a:solidFill>
            </a:endParaRPr>
          </a:p>
          <a:p>
            <a:pPr marL="0" indent="0">
              <a:buNone/>
            </a:pPr>
            <a:r>
              <a:rPr lang="zh-CN" altLang="en-US" dirty="0">
                <a:solidFill>
                  <a:schemeClr val="bg2">
                    <a:lumMod val="10000"/>
                  </a:schemeClr>
                </a:solidFill>
              </a:rPr>
              <a:t>       </a:t>
            </a:r>
            <a:endParaRPr lang="zh-CN" altLang="en-US" dirty="0"/>
          </a:p>
        </p:txBody>
      </p:sp>
      <p:pic>
        <p:nvPicPr>
          <p:cNvPr id="4" name="图片 3"/>
          <p:cNvPicPr>
            <a:picLocks noChangeAspect="1"/>
          </p:cNvPicPr>
          <p:nvPr/>
        </p:nvPicPr>
        <p:blipFill>
          <a:blip r:embed="rId2"/>
          <a:stretch>
            <a:fillRect/>
          </a:stretch>
        </p:blipFill>
        <p:spPr>
          <a:xfrm>
            <a:off x="3299460" y="3285490"/>
            <a:ext cx="3710940" cy="26162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136080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a:t>
            </a:r>
            <a:endParaRPr lang="zh-CN" altLang="en-US" dirty="0">
              <a:solidFill>
                <a:schemeClr val="bg2">
                  <a:lumMod val="10000"/>
                </a:schemeClr>
              </a:solidFill>
            </a:endParaRPr>
          </a:p>
          <a:p>
            <a:pPr marL="0" indent="0">
              <a:buNone/>
            </a:pPr>
            <a:r>
              <a:rPr lang="zh-CN" altLang="en-US" dirty="0">
                <a:solidFill>
                  <a:schemeClr val="bg2">
                    <a:lumMod val="10000"/>
                  </a:schemeClr>
                </a:solidFill>
              </a:rPr>
              <a:t>       神经网络是是一种应用类似于大脑神经突触联接的结构进行信息处理的数学模型。</a:t>
            </a: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pic>
        <p:nvPicPr>
          <p:cNvPr id="6" name="图片 5"/>
          <p:cNvPicPr>
            <a:picLocks noChangeAspect="1"/>
          </p:cNvPicPr>
          <p:nvPr/>
        </p:nvPicPr>
        <p:blipFill>
          <a:blip r:embed="rId1"/>
          <a:stretch>
            <a:fillRect/>
          </a:stretch>
        </p:blipFill>
        <p:spPr>
          <a:xfrm>
            <a:off x="780415" y="3187065"/>
            <a:ext cx="3580130" cy="2085975"/>
          </a:xfrm>
          <a:prstGeom prst="rect">
            <a:avLst/>
          </a:prstGeom>
        </p:spPr>
      </p:pic>
      <p:pic>
        <p:nvPicPr>
          <p:cNvPr id="7" name="图片 6"/>
          <p:cNvPicPr>
            <a:picLocks noChangeAspect="1"/>
          </p:cNvPicPr>
          <p:nvPr/>
        </p:nvPicPr>
        <p:blipFill>
          <a:blip r:embed="rId2"/>
          <a:stretch>
            <a:fillRect/>
          </a:stretch>
        </p:blipFill>
        <p:spPr>
          <a:xfrm>
            <a:off x="4537075" y="3187065"/>
            <a:ext cx="3748405" cy="208788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研究背景</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426085" y="1541780"/>
            <a:ext cx="8291830" cy="1663065"/>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神经网络应用于</a:t>
            </a:r>
            <a:r>
              <a:rPr lang="en-US" altLang="zh-CN" dirty="0"/>
              <a:t>EE</a:t>
            </a:r>
            <a:r>
              <a:rPr lang="zh-CN" altLang="en-US" dirty="0"/>
              <a:t>领域：</a:t>
            </a:r>
            <a:endParaRPr lang="zh-CN" altLang="en-US" dirty="0">
              <a:solidFill>
                <a:schemeClr val="bg2">
                  <a:lumMod val="10000"/>
                </a:schemeClr>
              </a:solidFill>
            </a:endParaRPr>
          </a:p>
          <a:p>
            <a:pPr marL="0" indent="0">
              <a:buNone/>
            </a:pPr>
            <a:r>
              <a:rPr lang="zh-CN" altLang="en-US" dirty="0">
                <a:solidFill>
                  <a:schemeClr val="bg2">
                    <a:lumMod val="10000"/>
                  </a:schemeClr>
                </a:solidFill>
              </a:rPr>
              <a:t>        滤波器设计、天线设计、器件建模、</a:t>
            </a:r>
            <a:endParaRPr lang="zh-CN" altLang="en-US" dirty="0">
              <a:solidFill>
                <a:schemeClr val="bg2">
                  <a:lumMod val="10000"/>
                </a:schemeClr>
              </a:solidFill>
            </a:endParaRPr>
          </a:p>
          <a:p>
            <a:pPr marL="0" indent="0">
              <a:buNone/>
            </a:pPr>
            <a:r>
              <a:rPr lang="zh-CN" altLang="en-US" dirty="0">
                <a:solidFill>
                  <a:schemeClr val="bg2">
                    <a:lumMod val="10000"/>
                  </a:schemeClr>
                </a:solidFill>
              </a:rPr>
              <a:t>        定位算法、电路故障排除、无线通信协议</a:t>
            </a:r>
            <a:endParaRPr lang="zh-CN" altLang="en-US" dirty="0">
              <a:solidFill>
                <a:schemeClr val="bg2">
                  <a:lumMod val="10000"/>
                </a:schemeClr>
              </a:solidFill>
            </a:endParaRPr>
          </a:p>
          <a:p>
            <a:endParaRPr lang="zh-CN" altLang="en-US" dirty="0"/>
          </a:p>
          <a:p>
            <a:pPr marL="0" indent="0">
              <a:buNone/>
            </a:pP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954405" y="4043680"/>
            <a:ext cx="5565140" cy="774065"/>
          </a:xfrm>
          <a:prstGeom prst="rect">
            <a:avLst/>
          </a:prstGeom>
        </p:spPr>
      </p:pic>
      <p:pic>
        <p:nvPicPr>
          <p:cNvPr id="4" name="图片 3"/>
          <p:cNvPicPr>
            <a:picLocks noChangeAspect="1"/>
          </p:cNvPicPr>
          <p:nvPr/>
        </p:nvPicPr>
        <p:blipFill>
          <a:blip r:embed="rId2"/>
          <a:stretch>
            <a:fillRect/>
          </a:stretch>
        </p:blipFill>
        <p:spPr>
          <a:xfrm>
            <a:off x="954405" y="3281045"/>
            <a:ext cx="4946015" cy="650240"/>
          </a:xfrm>
          <a:prstGeom prst="rect">
            <a:avLst/>
          </a:prstGeom>
        </p:spPr>
      </p:pic>
      <p:pic>
        <p:nvPicPr>
          <p:cNvPr id="5" name="图片 4"/>
          <p:cNvPicPr>
            <a:picLocks noChangeAspect="1"/>
          </p:cNvPicPr>
          <p:nvPr/>
        </p:nvPicPr>
        <p:blipFill>
          <a:blip r:embed="rId3"/>
          <a:stretch>
            <a:fillRect/>
          </a:stretch>
        </p:blipFill>
        <p:spPr>
          <a:xfrm>
            <a:off x="907415" y="4967605"/>
            <a:ext cx="5760085" cy="82423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426085" y="454660"/>
            <a:ext cx="8291513" cy="700088"/>
          </a:xfrm>
        </p:spPr>
        <p:txBody>
          <a:bodyPr vert="horz" wrap="square" anchor="b"/>
          <a:p>
            <a:pPr algn="ctr"/>
            <a:r>
              <a:rPr lang="zh-CN" altLang="en-US" sz="3200" dirty="0">
                <a:solidFill>
                  <a:srgbClr val="3C6032"/>
                </a:solidFill>
              </a:rPr>
              <a:t>实例介绍</a:t>
            </a:r>
            <a:endParaRPr lang="zh-CN" altLang="en-US" sz="3200" dirty="0">
              <a:solidFill>
                <a:srgbClr val="3C6032"/>
              </a:solidFill>
            </a:endParaRPr>
          </a:p>
        </p:txBody>
      </p:sp>
      <p:grpSp>
        <p:nvGrpSpPr>
          <p:cNvPr id="15365" name="组合 15364"/>
          <p:cNvGrpSpPr/>
          <p:nvPr/>
        </p:nvGrpSpPr>
        <p:grpSpPr>
          <a:xfrm>
            <a:off x="73025" y="5528310"/>
            <a:ext cx="9184005" cy="1256665"/>
            <a:chOff x="0" y="0"/>
            <a:chExt cx="9191708" cy="2154725"/>
          </a:xfrm>
        </p:grpSpPr>
        <p:grpSp>
          <p:nvGrpSpPr>
            <p:cNvPr id="15366" name="组合 15365"/>
            <p:cNvGrpSpPr/>
            <p:nvPr/>
          </p:nvGrpSpPr>
          <p:grpSpPr>
            <a:xfrm>
              <a:off x="0" y="0"/>
              <a:ext cx="9191708" cy="2154725"/>
              <a:chOff x="0" y="0"/>
              <a:chExt cx="9191708" cy="2154725"/>
            </a:xfrm>
          </p:grpSpPr>
          <p:grpSp>
            <p:nvGrpSpPr>
              <p:cNvPr id="15367" name="组合 15366"/>
              <p:cNvGrpSpPr/>
              <p:nvPr/>
            </p:nvGrpSpPr>
            <p:grpSpPr>
              <a:xfrm>
                <a:off x="0" y="0"/>
                <a:ext cx="8433303" cy="2154725"/>
                <a:chOff x="0" y="0"/>
                <a:chExt cx="8433303" cy="2154725"/>
              </a:xfrm>
            </p:grpSpPr>
            <p:sp>
              <p:nvSpPr>
                <p:cNvPr id="15368" name="任意多边形 38"/>
                <p:cNvSpPr/>
                <p:nvPr/>
              </p:nvSpPr>
              <p:spPr>
                <a:xfrm>
                  <a:off x="0" y="1036622"/>
                  <a:ext cx="1760899" cy="1118103"/>
                </a:xfrm>
                <a:custGeom>
                  <a:avLst/>
                  <a:gdLst>
                    <a:gd name="txL" fmla="*/ 0 w 1760899"/>
                    <a:gd name="txT" fmla="*/ 0 h 1118103"/>
                    <a:gd name="txR" fmla="*/ 1760899 w 1760899"/>
                    <a:gd name="txB" fmla="*/ 1118103 h 1118103"/>
                  </a:gdLst>
                  <a:ahLst/>
                  <a:cxnLst>
                    <a:cxn ang="0">
                      <a:pos x="0" y="1118103"/>
                    </a:cxn>
                    <a:cxn ang="0">
                      <a:pos x="565842" y="1081889"/>
                    </a:cxn>
                    <a:cxn ang="0">
                      <a:pos x="832919" y="1072836"/>
                    </a:cxn>
                    <a:cxn ang="0">
                      <a:pos x="832919" y="1072836"/>
                    </a:cxn>
                    <a:cxn ang="0">
                      <a:pos x="841972" y="248970"/>
                    </a:cxn>
                    <a:cxn ang="0">
                      <a:pos x="841972" y="248970"/>
                    </a:cxn>
                    <a:cxn ang="0">
                      <a:pos x="1041149" y="244443"/>
                    </a:cxn>
                    <a:cxn ang="0">
                      <a:pos x="1041149" y="244443"/>
                    </a:cxn>
                    <a:cxn ang="0">
                      <a:pos x="1045675" y="1045675"/>
                    </a:cxn>
                    <a:cxn ang="0">
                      <a:pos x="1045675" y="1045675"/>
                    </a:cxn>
                    <a:cxn ang="0">
                      <a:pos x="1312752" y="1050202"/>
                    </a:cxn>
                    <a:cxn ang="0">
                      <a:pos x="1312752" y="1050202"/>
                    </a:cxn>
                    <a:cxn ang="0">
                      <a:pos x="1317279" y="4527"/>
                    </a:cxn>
                    <a:cxn ang="0">
                      <a:pos x="1317279" y="4527"/>
                    </a:cxn>
                    <a:cxn ang="0">
                      <a:pos x="1552669" y="0"/>
                    </a:cxn>
                    <a:cxn ang="0">
                      <a:pos x="1552669" y="0"/>
                    </a:cxn>
                    <a:cxn ang="0">
                      <a:pos x="1557196" y="140329"/>
                    </a:cxn>
                    <a:cxn ang="0">
                      <a:pos x="1557196" y="140329"/>
                    </a:cxn>
                    <a:cxn ang="0">
                      <a:pos x="1611517" y="203703"/>
                    </a:cxn>
                    <a:cxn ang="0">
                      <a:pos x="1611517" y="203703"/>
                    </a:cxn>
                    <a:cxn ang="0">
                      <a:pos x="1611517" y="855552"/>
                    </a:cxn>
                    <a:cxn ang="0">
                      <a:pos x="1611517" y="855552"/>
                    </a:cxn>
                    <a:cxn ang="0">
                      <a:pos x="1760899" y="855552"/>
                    </a:cxn>
                  </a:cxnLst>
                  <a:rect l="txL" t="txT" r="txR" b="txB"/>
                  <a:pathLst>
                    <a:path w="1760899" h="1118103">
                      <a:moveTo>
                        <a:pt x="0" y="1118103"/>
                      </a:moveTo>
                      <a:lnTo>
                        <a:pt x="565842" y="1081889"/>
                      </a:lnTo>
                      <a:cubicBezTo>
                        <a:pt x="704662" y="1074344"/>
                        <a:pt x="832919" y="1072836"/>
                        <a:pt x="832919" y="1072836"/>
                      </a:cubicBezTo>
                      <a:lnTo>
                        <a:pt x="832919" y="1072836"/>
                      </a:lnTo>
                      <a:cubicBezTo>
                        <a:pt x="834428" y="935525"/>
                        <a:pt x="841972" y="248970"/>
                        <a:pt x="841972" y="248970"/>
                      </a:cubicBezTo>
                      <a:lnTo>
                        <a:pt x="841972" y="248970"/>
                      </a:lnTo>
                      <a:lnTo>
                        <a:pt x="1041149" y="244443"/>
                      </a:lnTo>
                      <a:lnTo>
                        <a:pt x="1041149" y="244443"/>
                      </a:lnTo>
                      <a:cubicBezTo>
                        <a:pt x="1041903" y="377982"/>
                        <a:pt x="1045675" y="1045675"/>
                        <a:pt x="1045675" y="1045675"/>
                      </a:cubicBezTo>
                      <a:lnTo>
                        <a:pt x="1045675" y="1045675"/>
                      </a:lnTo>
                      <a:lnTo>
                        <a:pt x="1312752" y="1050202"/>
                      </a:lnTo>
                      <a:lnTo>
                        <a:pt x="1312752" y="1050202"/>
                      </a:lnTo>
                      <a:cubicBezTo>
                        <a:pt x="1313507" y="875923"/>
                        <a:pt x="1317279" y="4527"/>
                        <a:pt x="1317279" y="4527"/>
                      </a:cubicBezTo>
                      <a:lnTo>
                        <a:pt x="1317279" y="4527"/>
                      </a:lnTo>
                      <a:lnTo>
                        <a:pt x="1552669" y="0"/>
                      </a:lnTo>
                      <a:lnTo>
                        <a:pt x="1552669" y="0"/>
                      </a:lnTo>
                      <a:cubicBezTo>
                        <a:pt x="1553423" y="23388"/>
                        <a:pt x="1557196" y="140329"/>
                        <a:pt x="1557196" y="140329"/>
                      </a:cubicBezTo>
                      <a:lnTo>
                        <a:pt x="1557196" y="140329"/>
                      </a:lnTo>
                      <a:lnTo>
                        <a:pt x="1611517" y="203703"/>
                      </a:lnTo>
                      <a:lnTo>
                        <a:pt x="1611517" y="203703"/>
                      </a:lnTo>
                      <a:lnTo>
                        <a:pt x="1611517" y="855552"/>
                      </a:lnTo>
                      <a:lnTo>
                        <a:pt x="1611517" y="855552"/>
                      </a:lnTo>
                      <a:lnTo>
                        <a:pt x="1760899" y="8555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69" name="任意多边形 39"/>
                <p:cNvSpPr/>
                <p:nvPr/>
              </p:nvSpPr>
              <p:spPr>
                <a:xfrm>
                  <a:off x="1756372" y="1570776"/>
                  <a:ext cx="710697" cy="443620"/>
                </a:xfrm>
                <a:custGeom>
                  <a:avLst/>
                  <a:gdLst>
                    <a:gd name="txL" fmla="*/ 0 w 710697"/>
                    <a:gd name="txT" fmla="*/ 0 h 443620"/>
                    <a:gd name="txR" fmla="*/ 710697 w 710697"/>
                    <a:gd name="txB" fmla="*/ 443620 h 443620"/>
                  </a:gdLst>
                  <a:ahLst/>
                  <a:cxnLst>
                    <a:cxn ang="0">
                      <a:pos x="0" y="325925"/>
                    </a:cxn>
                    <a:cxn ang="0">
                      <a:pos x="0" y="194650"/>
                    </a:cxn>
                    <a:cxn ang="0">
                      <a:pos x="0" y="194650"/>
                    </a:cxn>
                    <a:cxn ang="0">
                      <a:pos x="95062" y="185596"/>
                    </a:cxn>
                    <a:cxn ang="0">
                      <a:pos x="95062" y="185596"/>
                    </a:cxn>
                    <a:cxn ang="0">
                      <a:pos x="95062" y="95062"/>
                    </a:cxn>
                    <a:cxn ang="0">
                      <a:pos x="95062" y="95062"/>
                    </a:cxn>
                    <a:cxn ang="0">
                      <a:pos x="271604" y="86008"/>
                    </a:cxn>
                    <a:cxn ang="0">
                      <a:pos x="271604" y="86008"/>
                    </a:cxn>
                    <a:cxn ang="0">
                      <a:pos x="276131" y="40741"/>
                    </a:cxn>
                    <a:cxn ang="0">
                      <a:pos x="276131" y="40741"/>
                    </a:cxn>
                    <a:cxn ang="0">
                      <a:pos x="312345" y="0"/>
                    </a:cxn>
                    <a:cxn ang="0">
                      <a:pos x="312345" y="0"/>
                    </a:cxn>
                    <a:cxn ang="0">
                      <a:pos x="339505" y="36214"/>
                    </a:cxn>
                    <a:cxn ang="0">
                      <a:pos x="339505" y="36214"/>
                    </a:cxn>
                    <a:cxn ang="0">
                      <a:pos x="334978" y="86008"/>
                    </a:cxn>
                    <a:cxn ang="0">
                      <a:pos x="334978" y="86008"/>
                    </a:cxn>
                    <a:cxn ang="0">
                      <a:pos x="493414" y="172016"/>
                    </a:cxn>
                    <a:cxn ang="0">
                      <a:pos x="493414" y="172016"/>
                    </a:cxn>
                    <a:cxn ang="0">
                      <a:pos x="502468" y="443620"/>
                    </a:cxn>
                    <a:cxn ang="0">
                      <a:pos x="502468" y="443620"/>
                    </a:cxn>
                    <a:cxn ang="0">
                      <a:pos x="620163" y="443620"/>
                    </a:cxn>
                    <a:cxn ang="0">
                      <a:pos x="620163" y="443620"/>
                    </a:cxn>
                    <a:cxn ang="0">
                      <a:pos x="638270" y="416460"/>
                    </a:cxn>
                    <a:cxn ang="0">
                      <a:pos x="638270" y="416460"/>
                    </a:cxn>
                    <a:cxn ang="0">
                      <a:pos x="710697" y="416460"/>
                    </a:cxn>
                  </a:cxnLst>
                  <a:rect l="txL" t="txT" r="txR" b="txB"/>
                  <a:pathLst>
                    <a:path w="710697" h="443620">
                      <a:moveTo>
                        <a:pt x="0" y="325925"/>
                      </a:moveTo>
                      <a:lnTo>
                        <a:pt x="0" y="194650"/>
                      </a:lnTo>
                      <a:lnTo>
                        <a:pt x="0" y="194650"/>
                      </a:lnTo>
                      <a:lnTo>
                        <a:pt x="95062" y="185596"/>
                      </a:lnTo>
                      <a:lnTo>
                        <a:pt x="95062" y="185596"/>
                      </a:lnTo>
                      <a:lnTo>
                        <a:pt x="95062" y="95062"/>
                      </a:lnTo>
                      <a:lnTo>
                        <a:pt x="95062" y="95062"/>
                      </a:lnTo>
                      <a:lnTo>
                        <a:pt x="271604" y="86008"/>
                      </a:lnTo>
                      <a:lnTo>
                        <a:pt x="271604" y="86008"/>
                      </a:lnTo>
                      <a:lnTo>
                        <a:pt x="276131" y="40741"/>
                      </a:lnTo>
                      <a:lnTo>
                        <a:pt x="276131" y="40741"/>
                      </a:lnTo>
                      <a:lnTo>
                        <a:pt x="312345" y="0"/>
                      </a:lnTo>
                      <a:lnTo>
                        <a:pt x="312345" y="0"/>
                      </a:lnTo>
                      <a:lnTo>
                        <a:pt x="339505" y="36214"/>
                      </a:lnTo>
                      <a:lnTo>
                        <a:pt x="339505" y="36214"/>
                      </a:lnTo>
                      <a:lnTo>
                        <a:pt x="334978" y="86008"/>
                      </a:lnTo>
                      <a:lnTo>
                        <a:pt x="334978" y="86008"/>
                      </a:lnTo>
                      <a:lnTo>
                        <a:pt x="493414" y="172016"/>
                      </a:lnTo>
                      <a:lnTo>
                        <a:pt x="493414" y="172016"/>
                      </a:lnTo>
                      <a:lnTo>
                        <a:pt x="502468" y="443620"/>
                      </a:lnTo>
                      <a:lnTo>
                        <a:pt x="502468" y="443620"/>
                      </a:lnTo>
                      <a:lnTo>
                        <a:pt x="620163" y="443620"/>
                      </a:lnTo>
                      <a:lnTo>
                        <a:pt x="620163" y="443620"/>
                      </a:lnTo>
                      <a:lnTo>
                        <a:pt x="638270" y="416460"/>
                      </a:lnTo>
                      <a:lnTo>
                        <a:pt x="638270" y="416460"/>
                      </a:lnTo>
                      <a:lnTo>
                        <a:pt x="710697" y="41646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0" name="任意多边形 40"/>
                <p:cNvSpPr/>
                <p:nvPr/>
              </p:nvSpPr>
              <p:spPr>
                <a:xfrm>
                  <a:off x="2462543" y="1511929"/>
                  <a:ext cx="439093" cy="574895"/>
                </a:xfrm>
                <a:custGeom>
                  <a:avLst/>
                  <a:gdLst>
                    <a:gd name="txL" fmla="*/ 0 w 439093"/>
                    <a:gd name="txT" fmla="*/ 0 h 574895"/>
                    <a:gd name="txR" fmla="*/ 439093 w 439093"/>
                    <a:gd name="txB" fmla="*/ 574895 h 574895"/>
                  </a:gdLst>
                  <a:ahLst/>
                  <a:cxnLst>
                    <a:cxn ang="0">
                      <a:pos x="0" y="479833"/>
                    </a:cxn>
                    <a:cxn ang="0">
                      <a:pos x="4526" y="353085"/>
                    </a:cxn>
                    <a:cxn ang="0">
                      <a:pos x="4526" y="353085"/>
                    </a:cxn>
                    <a:cxn ang="0">
                      <a:pos x="31687" y="330451"/>
                    </a:cxn>
                    <a:cxn ang="0">
                      <a:pos x="31687" y="330451"/>
                    </a:cxn>
                    <a:cxn ang="0">
                      <a:pos x="36213" y="54321"/>
                    </a:cxn>
                    <a:cxn ang="0">
                      <a:pos x="36213" y="54321"/>
                    </a:cxn>
                    <a:cxn ang="0">
                      <a:pos x="95061" y="0"/>
                    </a:cxn>
                    <a:cxn ang="0">
                      <a:pos x="95061" y="0"/>
                    </a:cxn>
                    <a:cxn ang="0">
                      <a:pos x="181069" y="95061"/>
                    </a:cxn>
                    <a:cxn ang="0">
                      <a:pos x="181069" y="95061"/>
                    </a:cxn>
                    <a:cxn ang="0">
                      <a:pos x="181069" y="502467"/>
                    </a:cxn>
                    <a:cxn ang="0">
                      <a:pos x="181069" y="502467"/>
                    </a:cxn>
                    <a:cxn ang="0">
                      <a:pos x="271604" y="502467"/>
                    </a:cxn>
                    <a:cxn ang="0">
                      <a:pos x="271604" y="502467"/>
                    </a:cxn>
                    <a:cxn ang="0">
                      <a:pos x="271604" y="552261"/>
                    </a:cxn>
                    <a:cxn ang="0">
                      <a:pos x="271604" y="552261"/>
                    </a:cxn>
                    <a:cxn ang="0">
                      <a:pos x="348558" y="552261"/>
                    </a:cxn>
                    <a:cxn ang="0">
                      <a:pos x="348558" y="552261"/>
                    </a:cxn>
                    <a:cxn ang="0">
                      <a:pos x="348558" y="407406"/>
                    </a:cxn>
                    <a:cxn ang="0">
                      <a:pos x="348558" y="407406"/>
                    </a:cxn>
                    <a:cxn ang="0">
                      <a:pos x="430039" y="407406"/>
                    </a:cxn>
                    <a:cxn ang="0">
                      <a:pos x="430039" y="407406"/>
                    </a:cxn>
                    <a:cxn ang="0">
                      <a:pos x="439093" y="574895"/>
                    </a:cxn>
                  </a:cxnLst>
                  <a:rect l="txL" t="txT" r="txR" b="txB"/>
                  <a:pathLst>
                    <a:path w="439093" h="574895">
                      <a:moveTo>
                        <a:pt x="0" y="479833"/>
                      </a:moveTo>
                      <a:lnTo>
                        <a:pt x="4526" y="353085"/>
                      </a:lnTo>
                      <a:lnTo>
                        <a:pt x="4526" y="353085"/>
                      </a:lnTo>
                      <a:lnTo>
                        <a:pt x="31687" y="330451"/>
                      </a:lnTo>
                      <a:lnTo>
                        <a:pt x="31687" y="330451"/>
                      </a:lnTo>
                      <a:cubicBezTo>
                        <a:pt x="32441" y="284429"/>
                        <a:pt x="36213" y="54321"/>
                        <a:pt x="36213" y="54321"/>
                      </a:cubicBezTo>
                      <a:lnTo>
                        <a:pt x="36213" y="54321"/>
                      </a:lnTo>
                      <a:lnTo>
                        <a:pt x="95061" y="0"/>
                      </a:lnTo>
                      <a:lnTo>
                        <a:pt x="95061" y="0"/>
                      </a:lnTo>
                      <a:lnTo>
                        <a:pt x="181069" y="95061"/>
                      </a:lnTo>
                      <a:lnTo>
                        <a:pt x="181069" y="95061"/>
                      </a:lnTo>
                      <a:lnTo>
                        <a:pt x="181069" y="502467"/>
                      </a:lnTo>
                      <a:lnTo>
                        <a:pt x="181069" y="502467"/>
                      </a:lnTo>
                      <a:lnTo>
                        <a:pt x="271604" y="502467"/>
                      </a:lnTo>
                      <a:lnTo>
                        <a:pt x="271604" y="502467"/>
                      </a:lnTo>
                      <a:lnTo>
                        <a:pt x="271604" y="552261"/>
                      </a:lnTo>
                      <a:lnTo>
                        <a:pt x="271604" y="552261"/>
                      </a:lnTo>
                      <a:lnTo>
                        <a:pt x="348558" y="552261"/>
                      </a:lnTo>
                      <a:lnTo>
                        <a:pt x="348558" y="552261"/>
                      </a:lnTo>
                      <a:lnTo>
                        <a:pt x="348558" y="407406"/>
                      </a:lnTo>
                      <a:lnTo>
                        <a:pt x="348558" y="407406"/>
                      </a:lnTo>
                      <a:lnTo>
                        <a:pt x="430039" y="407406"/>
                      </a:lnTo>
                      <a:lnTo>
                        <a:pt x="430039" y="407406"/>
                      </a:lnTo>
                      <a:lnTo>
                        <a:pt x="439093" y="5748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1" name="任意多边形 41"/>
                <p:cNvSpPr/>
                <p:nvPr/>
              </p:nvSpPr>
              <p:spPr>
                <a:xfrm>
                  <a:off x="1430448" y="905347"/>
                  <a:ext cx="1" cy="131275"/>
                </a:xfrm>
                <a:custGeom>
                  <a:avLst/>
                  <a:gdLst>
                    <a:gd name="txL" fmla="*/ 0 w 1"/>
                    <a:gd name="txT" fmla="*/ 0 h 131275"/>
                    <a:gd name="txR" fmla="*/ 1 w 1"/>
                    <a:gd name="txB" fmla="*/ 131275 h 131275"/>
                  </a:gdLst>
                  <a:ahLst/>
                  <a:cxnLst>
                    <a:cxn ang="0">
                      <a:pos x="0" y="131275"/>
                    </a:cxn>
                    <a:cxn ang="0">
                      <a:pos x="0" y="0"/>
                    </a:cxn>
                  </a:cxnLst>
                  <a:rect l="txL" t="txT" r="txR" b="txB"/>
                  <a:pathLst>
                    <a:path w="1" h="131275">
                      <a:moveTo>
                        <a:pt x="0" y="131275"/>
                      </a:moveTo>
                      <a:lnTo>
                        <a:pt x="0"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2" name="任意多边形 42"/>
                <p:cNvSpPr/>
                <p:nvPr/>
              </p:nvSpPr>
              <p:spPr>
                <a:xfrm>
                  <a:off x="2897109" y="4527"/>
                  <a:ext cx="918927" cy="2082297"/>
                </a:xfrm>
                <a:custGeom>
                  <a:avLst/>
                  <a:gdLst>
                    <a:gd name="txL" fmla="*/ 0 w 918927"/>
                    <a:gd name="txT" fmla="*/ 0 h 2082297"/>
                    <a:gd name="txR" fmla="*/ 918927 w 918927"/>
                    <a:gd name="txB" fmla="*/ 2082297 h 2082297"/>
                  </a:gdLst>
                  <a:ahLst/>
                  <a:cxnLst>
                    <a:cxn ang="0">
                      <a:pos x="0" y="2082297"/>
                    </a:cxn>
                    <a:cxn ang="0">
                      <a:pos x="67901" y="1937441"/>
                    </a:cxn>
                    <a:cxn ang="0">
                      <a:pos x="67901" y="1937441"/>
                    </a:cxn>
                    <a:cxn ang="0">
                      <a:pos x="9053" y="1855960"/>
                    </a:cxn>
                    <a:cxn ang="0">
                      <a:pos x="13580" y="1783532"/>
                    </a:cxn>
                    <a:cxn ang="0">
                      <a:pos x="40741" y="1729212"/>
                    </a:cxn>
                    <a:cxn ang="0">
                      <a:pos x="104115" y="1683944"/>
                    </a:cxn>
                    <a:cxn ang="0">
                      <a:pos x="104115" y="1683944"/>
                    </a:cxn>
                    <a:cxn ang="0">
                      <a:pos x="108641" y="1041148"/>
                    </a:cxn>
                    <a:cxn ang="0">
                      <a:pos x="108641" y="1041148"/>
                    </a:cxn>
                    <a:cxn ang="0">
                      <a:pos x="54321" y="986828"/>
                    </a:cxn>
                    <a:cxn ang="0">
                      <a:pos x="49794" y="914400"/>
                    </a:cxn>
                    <a:cxn ang="0">
                      <a:pos x="76954" y="860079"/>
                    </a:cxn>
                    <a:cxn ang="0">
                      <a:pos x="135802" y="823865"/>
                    </a:cxn>
                    <a:cxn ang="0">
                      <a:pos x="135802" y="823865"/>
                    </a:cxn>
                    <a:cxn ang="0">
                      <a:pos x="140329" y="647323"/>
                    </a:cxn>
                    <a:cxn ang="0">
                      <a:pos x="140329" y="647323"/>
                    </a:cxn>
                    <a:cxn ang="0">
                      <a:pos x="117695" y="615635"/>
                    </a:cxn>
                    <a:cxn ang="0">
                      <a:pos x="122222" y="579422"/>
                    </a:cxn>
                    <a:cxn ang="0">
                      <a:pos x="149382" y="547734"/>
                    </a:cxn>
                    <a:cxn ang="0">
                      <a:pos x="149382" y="547734"/>
                    </a:cxn>
                    <a:cxn ang="0">
                      <a:pos x="144855" y="27160"/>
                    </a:cxn>
                    <a:cxn ang="0">
                      <a:pos x="144855" y="27160"/>
                    </a:cxn>
                    <a:cxn ang="0">
                      <a:pos x="153909" y="9053"/>
                    </a:cxn>
                    <a:cxn ang="0">
                      <a:pos x="167489" y="0"/>
                    </a:cxn>
                    <a:cxn ang="0">
                      <a:pos x="185596" y="9053"/>
                    </a:cxn>
                    <a:cxn ang="0">
                      <a:pos x="190123" y="13580"/>
                    </a:cxn>
                    <a:cxn ang="0">
                      <a:pos x="190123" y="13580"/>
                    </a:cxn>
                    <a:cxn ang="0">
                      <a:pos x="190123" y="552261"/>
                    </a:cxn>
                    <a:cxn ang="0">
                      <a:pos x="190123" y="552261"/>
                    </a:cxn>
                    <a:cxn ang="0">
                      <a:pos x="221810" y="579422"/>
                    </a:cxn>
                    <a:cxn ang="0">
                      <a:pos x="226337" y="615635"/>
                    </a:cxn>
                    <a:cxn ang="0">
                      <a:pos x="194649" y="651849"/>
                    </a:cxn>
                    <a:cxn ang="0">
                      <a:pos x="194649" y="651849"/>
                    </a:cxn>
                    <a:cxn ang="0">
                      <a:pos x="194649" y="823865"/>
                    </a:cxn>
                    <a:cxn ang="0">
                      <a:pos x="194649" y="823865"/>
                    </a:cxn>
                    <a:cxn ang="0">
                      <a:pos x="267077" y="860079"/>
                    </a:cxn>
                    <a:cxn ang="0">
                      <a:pos x="294238" y="941560"/>
                    </a:cxn>
                    <a:cxn ang="0">
                      <a:pos x="280657" y="991354"/>
                    </a:cxn>
                    <a:cxn ang="0">
                      <a:pos x="239917" y="1041148"/>
                    </a:cxn>
                    <a:cxn ang="0">
                      <a:pos x="230863" y="1054729"/>
                    </a:cxn>
                    <a:cxn ang="0">
                      <a:pos x="230863" y="1054729"/>
                    </a:cxn>
                    <a:cxn ang="0">
                      <a:pos x="230863" y="1683944"/>
                    </a:cxn>
                    <a:cxn ang="0">
                      <a:pos x="230863" y="1683944"/>
                    </a:cxn>
                    <a:cxn ang="0">
                      <a:pos x="298764" y="1738265"/>
                    </a:cxn>
                    <a:cxn ang="0">
                      <a:pos x="321398" y="1837853"/>
                    </a:cxn>
                    <a:cxn ang="0">
                      <a:pos x="298764" y="1896701"/>
                    </a:cxn>
                    <a:cxn ang="0">
                      <a:pos x="258024" y="1941968"/>
                    </a:cxn>
                    <a:cxn ang="0">
                      <a:pos x="258024" y="1941968"/>
                    </a:cxn>
                    <a:cxn ang="0">
                      <a:pos x="307818" y="2032503"/>
                    </a:cxn>
                    <a:cxn ang="0">
                      <a:pos x="307818" y="2032503"/>
                    </a:cxn>
                    <a:cxn ang="0">
                      <a:pos x="407406" y="2032503"/>
                    </a:cxn>
                    <a:cxn ang="0">
                      <a:pos x="407406" y="2032503"/>
                    </a:cxn>
                    <a:cxn ang="0">
                      <a:pos x="443620" y="1987235"/>
                    </a:cxn>
                    <a:cxn ang="0">
                      <a:pos x="443620" y="1987235"/>
                    </a:cxn>
                    <a:cxn ang="0">
                      <a:pos x="547735" y="1982709"/>
                    </a:cxn>
                    <a:cxn ang="0">
                      <a:pos x="547735" y="1982709"/>
                    </a:cxn>
                    <a:cxn ang="0">
                      <a:pos x="543208" y="1566249"/>
                    </a:cxn>
                    <a:cxn ang="0">
                      <a:pos x="543208" y="1566249"/>
                    </a:cxn>
                    <a:cxn ang="0">
                      <a:pos x="597529" y="1557196"/>
                    </a:cxn>
                    <a:cxn ang="0">
                      <a:pos x="597529" y="1557196"/>
                    </a:cxn>
                    <a:cxn ang="0">
                      <a:pos x="597529" y="1539089"/>
                    </a:cxn>
                    <a:cxn ang="0">
                      <a:pos x="597529" y="1539089"/>
                    </a:cxn>
                    <a:cxn ang="0">
                      <a:pos x="570368" y="1530035"/>
                    </a:cxn>
                    <a:cxn ang="0">
                      <a:pos x="570368" y="1530035"/>
                    </a:cxn>
                    <a:cxn ang="0">
                      <a:pos x="642796" y="1453081"/>
                    </a:cxn>
                    <a:cxn ang="0">
                      <a:pos x="642796" y="1453081"/>
                    </a:cxn>
                    <a:cxn ang="0">
                      <a:pos x="746911" y="1525509"/>
                    </a:cxn>
                    <a:cxn ang="0">
                      <a:pos x="746911" y="1530035"/>
                    </a:cxn>
                    <a:cxn ang="0">
                      <a:pos x="710697" y="1548142"/>
                    </a:cxn>
                    <a:cxn ang="0">
                      <a:pos x="710697" y="1548142"/>
                    </a:cxn>
                    <a:cxn ang="0">
                      <a:pos x="760491" y="1557196"/>
                    </a:cxn>
                    <a:cxn ang="0">
                      <a:pos x="760491" y="1557196"/>
                    </a:cxn>
                    <a:cxn ang="0">
                      <a:pos x="755964" y="1978182"/>
                    </a:cxn>
                    <a:cxn ang="0">
                      <a:pos x="755964" y="1978182"/>
                    </a:cxn>
                    <a:cxn ang="0">
                      <a:pos x="918927" y="1991762"/>
                    </a:cxn>
                  </a:cxnLst>
                  <a:rect l="txL" t="txT" r="txR" b="txB"/>
                  <a:pathLst>
                    <a:path w="918927" h="2082297">
                      <a:moveTo>
                        <a:pt x="0" y="2082297"/>
                      </a:moveTo>
                      <a:lnTo>
                        <a:pt x="67901" y="1937441"/>
                      </a:lnTo>
                      <a:lnTo>
                        <a:pt x="67901" y="1937441"/>
                      </a:lnTo>
                      <a:cubicBezTo>
                        <a:pt x="58093" y="1923861"/>
                        <a:pt x="18107" y="1881611"/>
                        <a:pt x="9053" y="1855960"/>
                      </a:cubicBezTo>
                      <a:cubicBezTo>
                        <a:pt x="-1" y="1830308"/>
                        <a:pt x="8299" y="1804657"/>
                        <a:pt x="13580" y="1783532"/>
                      </a:cubicBezTo>
                      <a:cubicBezTo>
                        <a:pt x="18861" y="1762407"/>
                        <a:pt x="25652" y="1745810"/>
                        <a:pt x="40741" y="1729212"/>
                      </a:cubicBezTo>
                      <a:cubicBezTo>
                        <a:pt x="55830" y="1712614"/>
                        <a:pt x="104115" y="1683944"/>
                        <a:pt x="104115" y="1683944"/>
                      </a:cubicBezTo>
                      <a:lnTo>
                        <a:pt x="104115" y="1683944"/>
                      </a:lnTo>
                      <a:cubicBezTo>
                        <a:pt x="104869" y="1576811"/>
                        <a:pt x="108641" y="1041148"/>
                        <a:pt x="108641" y="1041148"/>
                      </a:cubicBezTo>
                      <a:lnTo>
                        <a:pt x="108641" y="1041148"/>
                      </a:lnTo>
                      <a:cubicBezTo>
                        <a:pt x="99588" y="1032095"/>
                        <a:pt x="64129" y="1007953"/>
                        <a:pt x="54321" y="986828"/>
                      </a:cubicBezTo>
                      <a:cubicBezTo>
                        <a:pt x="44513" y="965703"/>
                        <a:pt x="46022" y="935525"/>
                        <a:pt x="49794" y="914400"/>
                      </a:cubicBezTo>
                      <a:cubicBezTo>
                        <a:pt x="53566" y="893275"/>
                        <a:pt x="62619" y="875168"/>
                        <a:pt x="76954" y="860079"/>
                      </a:cubicBezTo>
                      <a:cubicBezTo>
                        <a:pt x="91289" y="844990"/>
                        <a:pt x="135802" y="823865"/>
                        <a:pt x="135802" y="823865"/>
                      </a:cubicBezTo>
                      <a:lnTo>
                        <a:pt x="135802" y="823865"/>
                      </a:lnTo>
                      <a:cubicBezTo>
                        <a:pt x="136557" y="794441"/>
                        <a:pt x="140329" y="647323"/>
                        <a:pt x="140329" y="647323"/>
                      </a:cubicBezTo>
                      <a:lnTo>
                        <a:pt x="140329" y="647323"/>
                      </a:lnTo>
                      <a:cubicBezTo>
                        <a:pt x="136557" y="642042"/>
                        <a:pt x="120713" y="626952"/>
                        <a:pt x="117695" y="615635"/>
                      </a:cubicBezTo>
                      <a:cubicBezTo>
                        <a:pt x="114677" y="604318"/>
                        <a:pt x="116941" y="590739"/>
                        <a:pt x="122222" y="579422"/>
                      </a:cubicBezTo>
                      <a:cubicBezTo>
                        <a:pt x="127503" y="568105"/>
                        <a:pt x="149382" y="547734"/>
                        <a:pt x="149382" y="547734"/>
                      </a:cubicBezTo>
                      <a:lnTo>
                        <a:pt x="149382" y="547734"/>
                      </a:lnTo>
                      <a:cubicBezTo>
                        <a:pt x="148628" y="460972"/>
                        <a:pt x="144855" y="27160"/>
                        <a:pt x="144855" y="27160"/>
                      </a:cubicBezTo>
                      <a:lnTo>
                        <a:pt x="144855" y="27160"/>
                      </a:lnTo>
                      <a:cubicBezTo>
                        <a:pt x="146364" y="24142"/>
                        <a:pt x="150137" y="13580"/>
                        <a:pt x="153909" y="9053"/>
                      </a:cubicBezTo>
                      <a:cubicBezTo>
                        <a:pt x="157681" y="4526"/>
                        <a:pt x="162208" y="0"/>
                        <a:pt x="167489" y="0"/>
                      </a:cubicBezTo>
                      <a:cubicBezTo>
                        <a:pt x="172770" y="0"/>
                        <a:pt x="181824" y="6790"/>
                        <a:pt x="185596" y="9053"/>
                      </a:cubicBezTo>
                      <a:cubicBezTo>
                        <a:pt x="189368" y="11316"/>
                        <a:pt x="190123" y="13580"/>
                        <a:pt x="190123" y="13580"/>
                      </a:cubicBezTo>
                      <a:lnTo>
                        <a:pt x="190123" y="13580"/>
                      </a:lnTo>
                      <a:lnTo>
                        <a:pt x="190123" y="552261"/>
                      </a:lnTo>
                      <a:lnTo>
                        <a:pt x="190123" y="552261"/>
                      </a:lnTo>
                      <a:cubicBezTo>
                        <a:pt x="195404" y="556788"/>
                        <a:pt x="215774" y="568860"/>
                        <a:pt x="221810" y="579422"/>
                      </a:cubicBezTo>
                      <a:cubicBezTo>
                        <a:pt x="227846" y="589984"/>
                        <a:pt x="230864" y="603564"/>
                        <a:pt x="226337" y="615635"/>
                      </a:cubicBezTo>
                      <a:cubicBezTo>
                        <a:pt x="221810" y="627706"/>
                        <a:pt x="194649" y="651849"/>
                        <a:pt x="194649" y="651849"/>
                      </a:cubicBezTo>
                      <a:lnTo>
                        <a:pt x="194649" y="651849"/>
                      </a:lnTo>
                      <a:lnTo>
                        <a:pt x="194649" y="823865"/>
                      </a:lnTo>
                      <a:lnTo>
                        <a:pt x="194649" y="823865"/>
                      </a:lnTo>
                      <a:cubicBezTo>
                        <a:pt x="206720" y="829901"/>
                        <a:pt x="250479" y="840463"/>
                        <a:pt x="267077" y="860079"/>
                      </a:cubicBezTo>
                      <a:cubicBezTo>
                        <a:pt x="283675" y="879695"/>
                        <a:pt x="291975" y="919681"/>
                        <a:pt x="294238" y="941560"/>
                      </a:cubicBezTo>
                      <a:cubicBezTo>
                        <a:pt x="296501" y="963439"/>
                        <a:pt x="289710" y="974756"/>
                        <a:pt x="280657" y="991354"/>
                      </a:cubicBezTo>
                      <a:cubicBezTo>
                        <a:pt x="271604" y="1007952"/>
                        <a:pt x="248216" y="1030585"/>
                        <a:pt x="239917" y="1041148"/>
                      </a:cubicBezTo>
                      <a:cubicBezTo>
                        <a:pt x="231618" y="1051710"/>
                        <a:pt x="230863" y="1054729"/>
                        <a:pt x="230863" y="1054729"/>
                      </a:cubicBezTo>
                      <a:lnTo>
                        <a:pt x="230863" y="1054729"/>
                      </a:lnTo>
                      <a:lnTo>
                        <a:pt x="230863" y="1683944"/>
                      </a:lnTo>
                      <a:lnTo>
                        <a:pt x="230863" y="1683944"/>
                      </a:lnTo>
                      <a:cubicBezTo>
                        <a:pt x="242180" y="1692997"/>
                        <a:pt x="283675" y="1712614"/>
                        <a:pt x="298764" y="1738265"/>
                      </a:cubicBezTo>
                      <a:cubicBezTo>
                        <a:pt x="313853" y="1763916"/>
                        <a:pt x="321398" y="1811447"/>
                        <a:pt x="321398" y="1837853"/>
                      </a:cubicBezTo>
                      <a:cubicBezTo>
                        <a:pt x="321398" y="1864259"/>
                        <a:pt x="309326" y="1879349"/>
                        <a:pt x="298764" y="1896701"/>
                      </a:cubicBezTo>
                      <a:cubicBezTo>
                        <a:pt x="288202" y="1914053"/>
                        <a:pt x="258024" y="1941968"/>
                        <a:pt x="258024" y="1941968"/>
                      </a:cubicBezTo>
                      <a:lnTo>
                        <a:pt x="258024" y="1941968"/>
                      </a:lnTo>
                      <a:lnTo>
                        <a:pt x="307818" y="2032503"/>
                      </a:lnTo>
                      <a:lnTo>
                        <a:pt x="307818" y="2032503"/>
                      </a:lnTo>
                      <a:lnTo>
                        <a:pt x="407406" y="2032503"/>
                      </a:lnTo>
                      <a:lnTo>
                        <a:pt x="407406" y="2032503"/>
                      </a:lnTo>
                      <a:lnTo>
                        <a:pt x="443620" y="1987235"/>
                      </a:lnTo>
                      <a:lnTo>
                        <a:pt x="443620" y="1987235"/>
                      </a:lnTo>
                      <a:lnTo>
                        <a:pt x="547735" y="1982709"/>
                      </a:lnTo>
                      <a:lnTo>
                        <a:pt x="547735" y="1982709"/>
                      </a:lnTo>
                      <a:cubicBezTo>
                        <a:pt x="546981" y="1913299"/>
                        <a:pt x="543208" y="1566249"/>
                        <a:pt x="543208" y="1566249"/>
                      </a:cubicBezTo>
                      <a:lnTo>
                        <a:pt x="543208" y="1566249"/>
                      </a:lnTo>
                      <a:lnTo>
                        <a:pt x="597529" y="1557196"/>
                      </a:lnTo>
                      <a:lnTo>
                        <a:pt x="597529" y="1557196"/>
                      </a:lnTo>
                      <a:lnTo>
                        <a:pt x="597529" y="1539089"/>
                      </a:lnTo>
                      <a:lnTo>
                        <a:pt x="597529" y="1539089"/>
                      </a:lnTo>
                      <a:lnTo>
                        <a:pt x="570368" y="1530035"/>
                      </a:lnTo>
                      <a:lnTo>
                        <a:pt x="570368" y="1530035"/>
                      </a:lnTo>
                      <a:lnTo>
                        <a:pt x="642796" y="1453081"/>
                      </a:lnTo>
                      <a:lnTo>
                        <a:pt x="642796" y="1453081"/>
                      </a:lnTo>
                      <a:lnTo>
                        <a:pt x="746911" y="1525509"/>
                      </a:lnTo>
                      <a:cubicBezTo>
                        <a:pt x="764264" y="1538335"/>
                        <a:pt x="752947" y="1526263"/>
                        <a:pt x="746911" y="1530035"/>
                      </a:cubicBezTo>
                      <a:cubicBezTo>
                        <a:pt x="740875" y="1533807"/>
                        <a:pt x="710697" y="1548142"/>
                        <a:pt x="710697" y="1548142"/>
                      </a:cubicBezTo>
                      <a:lnTo>
                        <a:pt x="710697" y="1548142"/>
                      </a:lnTo>
                      <a:lnTo>
                        <a:pt x="760491" y="1557196"/>
                      </a:lnTo>
                      <a:lnTo>
                        <a:pt x="760491" y="1557196"/>
                      </a:lnTo>
                      <a:cubicBezTo>
                        <a:pt x="759737" y="1627360"/>
                        <a:pt x="755964" y="1978182"/>
                        <a:pt x="755964" y="1978182"/>
                      </a:cubicBezTo>
                      <a:lnTo>
                        <a:pt x="755964" y="1978182"/>
                      </a:lnTo>
                      <a:lnTo>
                        <a:pt x="918927" y="199176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3" name="任意多边形 43"/>
                <p:cNvSpPr/>
                <p:nvPr/>
              </p:nvSpPr>
              <p:spPr>
                <a:xfrm>
                  <a:off x="3806982" y="1484768"/>
                  <a:ext cx="660903" cy="611109"/>
                </a:xfrm>
                <a:custGeom>
                  <a:avLst/>
                  <a:gdLst>
                    <a:gd name="txL" fmla="*/ 0 w 660903"/>
                    <a:gd name="txT" fmla="*/ 0 h 611109"/>
                    <a:gd name="txR" fmla="*/ 660903 w 660903"/>
                    <a:gd name="txB" fmla="*/ 611109 h 611109"/>
                  </a:gdLst>
                  <a:ahLst/>
                  <a:cxnLst>
                    <a:cxn ang="0">
                      <a:pos x="0" y="506994"/>
                    </a:cxn>
                    <a:cxn ang="0">
                      <a:pos x="0" y="611109"/>
                    </a:cxn>
                    <a:cxn ang="0">
                      <a:pos x="0" y="611109"/>
                    </a:cxn>
                    <a:cxn ang="0">
                      <a:pos x="117695" y="611109"/>
                    </a:cxn>
                    <a:cxn ang="0">
                      <a:pos x="117695" y="611109"/>
                    </a:cxn>
                    <a:cxn ang="0">
                      <a:pos x="117695" y="262551"/>
                    </a:cxn>
                    <a:cxn ang="0">
                      <a:pos x="117695" y="262551"/>
                    </a:cxn>
                    <a:cxn ang="0">
                      <a:pos x="321398" y="262551"/>
                    </a:cxn>
                    <a:cxn ang="0">
                      <a:pos x="321398" y="262551"/>
                    </a:cxn>
                    <a:cxn ang="0">
                      <a:pos x="321398" y="606583"/>
                    </a:cxn>
                    <a:cxn ang="0">
                      <a:pos x="321398" y="606583"/>
                    </a:cxn>
                    <a:cxn ang="0">
                      <a:pos x="448147" y="606583"/>
                    </a:cxn>
                    <a:cxn ang="0">
                      <a:pos x="448147" y="606583"/>
                    </a:cxn>
                    <a:cxn ang="0">
                      <a:pos x="448147" y="135802"/>
                    </a:cxn>
                    <a:cxn ang="0">
                      <a:pos x="448147" y="135802"/>
                    </a:cxn>
                    <a:cxn ang="0">
                      <a:pos x="470780" y="113169"/>
                    </a:cxn>
                    <a:cxn ang="0">
                      <a:pos x="470780" y="113169"/>
                    </a:cxn>
                    <a:cxn ang="0">
                      <a:pos x="470780" y="63375"/>
                    </a:cxn>
                    <a:cxn ang="0">
                      <a:pos x="470780" y="63375"/>
                    </a:cxn>
                    <a:cxn ang="0">
                      <a:pos x="561315" y="4527"/>
                    </a:cxn>
                    <a:cxn ang="0">
                      <a:pos x="561315" y="4527"/>
                    </a:cxn>
                    <a:cxn ang="0">
                      <a:pos x="660903" y="0"/>
                    </a:cxn>
                  </a:cxnLst>
                  <a:rect l="txL" t="txT" r="txR" b="txB"/>
                  <a:pathLst>
                    <a:path w="660903" h="611109">
                      <a:moveTo>
                        <a:pt x="0" y="506994"/>
                      </a:moveTo>
                      <a:lnTo>
                        <a:pt x="0" y="611109"/>
                      </a:lnTo>
                      <a:lnTo>
                        <a:pt x="0" y="611109"/>
                      </a:lnTo>
                      <a:lnTo>
                        <a:pt x="117695" y="611109"/>
                      </a:lnTo>
                      <a:lnTo>
                        <a:pt x="117695" y="611109"/>
                      </a:lnTo>
                      <a:lnTo>
                        <a:pt x="117695" y="262551"/>
                      </a:lnTo>
                      <a:lnTo>
                        <a:pt x="117695" y="262551"/>
                      </a:lnTo>
                      <a:lnTo>
                        <a:pt x="321398" y="262551"/>
                      </a:lnTo>
                      <a:lnTo>
                        <a:pt x="321398" y="262551"/>
                      </a:lnTo>
                      <a:lnTo>
                        <a:pt x="321398" y="606583"/>
                      </a:lnTo>
                      <a:lnTo>
                        <a:pt x="321398" y="606583"/>
                      </a:lnTo>
                      <a:lnTo>
                        <a:pt x="448147" y="606583"/>
                      </a:lnTo>
                      <a:lnTo>
                        <a:pt x="448147" y="606583"/>
                      </a:lnTo>
                      <a:lnTo>
                        <a:pt x="448147" y="135802"/>
                      </a:lnTo>
                      <a:lnTo>
                        <a:pt x="448147" y="135802"/>
                      </a:lnTo>
                      <a:lnTo>
                        <a:pt x="470780" y="113169"/>
                      </a:lnTo>
                      <a:lnTo>
                        <a:pt x="470780" y="113169"/>
                      </a:lnTo>
                      <a:lnTo>
                        <a:pt x="470780" y="63375"/>
                      </a:lnTo>
                      <a:lnTo>
                        <a:pt x="470780" y="63375"/>
                      </a:lnTo>
                      <a:lnTo>
                        <a:pt x="561315" y="4527"/>
                      </a:lnTo>
                      <a:lnTo>
                        <a:pt x="561315" y="4527"/>
                      </a:lnTo>
                      <a:lnTo>
                        <a:pt x="660903" y="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4" name="任意多边形 44"/>
                <p:cNvSpPr/>
                <p:nvPr/>
              </p:nvSpPr>
              <p:spPr>
                <a:xfrm>
                  <a:off x="4449778" y="1480242"/>
                  <a:ext cx="457200" cy="565841"/>
                </a:xfrm>
                <a:custGeom>
                  <a:avLst/>
                  <a:gdLst>
                    <a:gd name="txL" fmla="*/ 0 w 457200"/>
                    <a:gd name="txT" fmla="*/ 0 h 565841"/>
                    <a:gd name="txR" fmla="*/ 457200 w 457200"/>
                    <a:gd name="txB" fmla="*/ 565841 h 565841"/>
                  </a:gdLst>
                  <a:ahLst/>
                  <a:cxnLst>
                    <a:cxn ang="0">
                      <a:pos x="0" y="0"/>
                    </a:cxn>
                    <a:cxn ang="0">
                      <a:pos x="144856" y="113168"/>
                    </a:cxn>
                    <a:cxn ang="0">
                      <a:pos x="144856" y="113168"/>
                    </a:cxn>
                    <a:cxn ang="0">
                      <a:pos x="144856" y="565841"/>
                    </a:cxn>
                    <a:cxn ang="0">
                      <a:pos x="144856" y="565841"/>
                    </a:cxn>
                    <a:cxn ang="0">
                      <a:pos x="212757" y="565841"/>
                    </a:cxn>
                    <a:cxn ang="0">
                      <a:pos x="212757" y="565841"/>
                    </a:cxn>
                    <a:cxn ang="0">
                      <a:pos x="212757" y="285184"/>
                    </a:cxn>
                    <a:cxn ang="0">
                      <a:pos x="212757" y="285184"/>
                    </a:cxn>
                    <a:cxn ang="0">
                      <a:pos x="321398" y="280657"/>
                    </a:cxn>
                    <a:cxn ang="0">
                      <a:pos x="321398" y="280657"/>
                    </a:cxn>
                    <a:cxn ang="0">
                      <a:pos x="321398" y="22633"/>
                    </a:cxn>
                    <a:cxn ang="0">
                      <a:pos x="321398" y="22633"/>
                    </a:cxn>
                    <a:cxn ang="0">
                      <a:pos x="457200" y="22633"/>
                    </a:cxn>
                  </a:cxnLst>
                  <a:rect l="txL" t="txT" r="txR" b="txB"/>
                  <a:pathLst>
                    <a:path w="457200" h="565841">
                      <a:moveTo>
                        <a:pt x="0" y="0"/>
                      </a:moveTo>
                      <a:lnTo>
                        <a:pt x="144856" y="113168"/>
                      </a:lnTo>
                      <a:lnTo>
                        <a:pt x="144856" y="113168"/>
                      </a:lnTo>
                      <a:lnTo>
                        <a:pt x="144856" y="565841"/>
                      </a:lnTo>
                      <a:lnTo>
                        <a:pt x="144856" y="565841"/>
                      </a:lnTo>
                      <a:lnTo>
                        <a:pt x="212757" y="565841"/>
                      </a:lnTo>
                      <a:lnTo>
                        <a:pt x="212757" y="565841"/>
                      </a:lnTo>
                      <a:lnTo>
                        <a:pt x="212757" y="285184"/>
                      </a:lnTo>
                      <a:lnTo>
                        <a:pt x="212757" y="285184"/>
                      </a:lnTo>
                      <a:lnTo>
                        <a:pt x="321398" y="280657"/>
                      </a:lnTo>
                      <a:lnTo>
                        <a:pt x="321398" y="280657"/>
                      </a:lnTo>
                      <a:lnTo>
                        <a:pt x="321398" y="22633"/>
                      </a:lnTo>
                      <a:lnTo>
                        <a:pt x="321398" y="22633"/>
                      </a:lnTo>
                      <a:lnTo>
                        <a:pt x="457200" y="2263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5" name="任意多边形 45"/>
                <p:cNvSpPr/>
                <p:nvPr/>
              </p:nvSpPr>
              <p:spPr>
                <a:xfrm>
                  <a:off x="4906978" y="1502875"/>
                  <a:ext cx="307818" cy="538682"/>
                </a:xfrm>
                <a:custGeom>
                  <a:avLst/>
                  <a:gdLst>
                    <a:gd name="txL" fmla="*/ 0 w 307818"/>
                    <a:gd name="txT" fmla="*/ 0 h 538682"/>
                    <a:gd name="txR" fmla="*/ 307818 w 307818"/>
                    <a:gd name="txB" fmla="*/ 538682 h 538682"/>
                  </a:gdLst>
                  <a:ahLst/>
                  <a:cxnLst>
                    <a:cxn ang="0">
                      <a:pos x="0" y="0"/>
                    </a:cxn>
                    <a:cxn ang="0">
                      <a:pos x="0" y="538682"/>
                    </a:cxn>
                    <a:cxn ang="0">
                      <a:pos x="0" y="538682"/>
                    </a:cxn>
                    <a:cxn ang="0">
                      <a:pos x="36214" y="534155"/>
                    </a:cxn>
                    <a:cxn ang="0">
                      <a:pos x="36214" y="534155"/>
                    </a:cxn>
                    <a:cxn ang="0">
                      <a:pos x="36214" y="443620"/>
                    </a:cxn>
                    <a:cxn ang="0">
                      <a:pos x="36214" y="443620"/>
                    </a:cxn>
                    <a:cxn ang="0">
                      <a:pos x="149382" y="339505"/>
                    </a:cxn>
                    <a:cxn ang="0">
                      <a:pos x="149382" y="339505"/>
                    </a:cxn>
                    <a:cxn ang="0">
                      <a:pos x="285184" y="452674"/>
                    </a:cxn>
                    <a:cxn ang="0">
                      <a:pos x="285184" y="452674"/>
                    </a:cxn>
                    <a:cxn ang="0">
                      <a:pos x="285184" y="538682"/>
                    </a:cxn>
                    <a:cxn ang="0">
                      <a:pos x="285184" y="538682"/>
                    </a:cxn>
                    <a:cxn ang="0">
                      <a:pos x="307818" y="538682"/>
                    </a:cxn>
                  </a:cxnLst>
                  <a:rect l="txL" t="txT" r="txR" b="txB"/>
                  <a:pathLst>
                    <a:path w="307818" h="538682">
                      <a:moveTo>
                        <a:pt x="0" y="0"/>
                      </a:moveTo>
                      <a:lnTo>
                        <a:pt x="0" y="538682"/>
                      </a:lnTo>
                      <a:lnTo>
                        <a:pt x="0" y="538682"/>
                      </a:lnTo>
                      <a:lnTo>
                        <a:pt x="36214" y="534155"/>
                      </a:lnTo>
                      <a:lnTo>
                        <a:pt x="36214" y="534155"/>
                      </a:lnTo>
                      <a:lnTo>
                        <a:pt x="36214" y="443620"/>
                      </a:lnTo>
                      <a:lnTo>
                        <a:pt x="36214" y="443620"/>
                      </a:lnTo>
                      <a:lnTo>
                        <a:pt x="149382" y="339505"/>
                      </a:lnTo>
                      <a:lnTo>
                        <a:pt x="149382" y="339505"/>
                      </a:lnTo>
                      <a:lnTo>
                        <a:pt x="285184" y="452674"/>
                      </a:lnTo>
                      <a:lnTo>
                        <a:pt x="285184" y="452674"/>
                      </a:lnTo>
                      <a:lnTo>
                        <a:pt x="285184" y="538682"/>
                      </a:lnTo>
                      <a:lnTo>
                        <a:pt x="285184" y="538682"/>
                      </a:lnTo>
                      <a:lnTo>
                        <a:pt x="307818" y="53868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6" name="任意多边形 46"/>
                <p:cNvSpPr/>
                <p:nvPr/>
              </p:nvSpPr>
              <p:spPr>
                <a:xfrm>
                  <a:off x="5214796" y="1023042"/>
                  <a:ext cx="316871" cy="1023041"/>
                </a:xfrm>
                <a:custGeom>
                  <a:avLst/>
                  <a:gdLst>
                    <a:gd name="txL" fmla="*/ 0 w 316871"/>
                    <a:gd name="txT" fmla="*/ 0 h 1023041"/>
                    <a:gd name="txR" fmla="*/ 316871 w 316871"/>
                    <a:gd name="txB" fmla="*/ 1023041 h 1023041"/>
                  </a:gdLst>
                  <a:ahLst/>
                  <a:cxnLst>
                    <a:cxn ang="0">
                      <a:pos x="4527" y="1023041"/>
                    </a:cxn>
                    <a:cxn ang="0">
                      <a:pos x="0" y="167489"/>
                    </a:cxn>
                    <a:cxn ang="0">
                      <a:pos x="0" y="167489"/>
                    </a:cxn>
                    <a:cxn ang="0">
                      <a:pos x="76954" y="122221"/>
                    </a:cxn>
                    <a:cxn ang="0">
                      <a:pos x="76954" y="122221"/>
                    </a:cxn>
                    <a:cxn ang="0">
                      <a:pos x="76954" y="4526"/>
                    </a:cxn>
                    <a:cxn ang="0">
                      <a:pos x="76954" y="4526"/>
                    </a:cxn>
                    <a:cxn ang="0">
                      <a:pos x="271604" y="0"/>
                    </a:cxn>
                    <a:cxn ang="0">
                      <a:pos x="271604" y="0"/>
                    </a:cxn>
                    <a:cxn ang="0">
                      <a:pos x="280657" y="443619"/>
                    </a:cxn>
                    <a:cxn ang="0">
                      <a:pos x="280657" y="443619"/>
                    </a:cxn>
                    <a:cxn ang="0">
                      <a:pos x="316871" y="674483"/>
                    </a:cxn>
                  </a:cxnLst>
                  <a:rect l="txL" t="txT" r="txR" b="txB"/>
                  <a:pathLst>
                    <a:path w="316871" h="1023041">
                      <a:moveTo>
                        <a:pt x="4527" y="1023041"/>
                      </a:moveTo>
                      <a:lnTo>
                        <a:pt x="0" y="167489"/>
                      </a:lnTo>
                      <a:lnTo>
                        <a:pt x="0" y="167489"/>
                      </a:lnTo>
                      <a:lnTo>
                        <a:pt x="76954" y="122221"/>
                      </a:lnTo>
                      <a:lnTo>
                        <a:pt x="76954" y="122221"/>
                      </a:lnTo>
                      <a:lnTo>
                        <a:pt x="76954" y="4526"/>
                      </a:lnTo>
                      <a:lnTo>
                        <a:pt x="76954" y="4526"/>
                      </a:lnTo>
                      <a:lnTo>
                        <a:pt x="271604" y="0"/>
                      </a:lnTo>
                      <a:lnTo>
                        <a:pt x="271604" y="0"/>
                      </a:lnTo>
                      <a:lnTo>
                        <a:pt x="280657" y="443619"/>
                      </a:lnTo>
                      <a:lnTo>
                        <a:pt x="280657" y="443619"/>
                      </a:lnTo>
                      <a:lnTo>
                        <a:pt x="316871" y="674483"/>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7" name="任意多边形 47"/>
                <p:cNvSpPr/>
                <p:nvPr/>
              </p:nvSpPr>
              <p:spPr>
                <a:xfrm>
                  <a:off x="5531667" y="1692998"/>
                  <a:ext cx="176543" cy="348559"/>
                </a:xfrm>
                <a:custGeom>
                  <a:avLst/>
                  <a:gdLst>
                    <a:gd name="txL" fmla="*/ 0 w 176543"/>
                    <a:gd name="txT" fmla="*/ 0 h 348559"/>
                    <a:gd name="txR" fmla="*/ 176543 w 176543"/>
                    <a:gd name="txB" fmla="*/ 348559 h 348559"/>
                  </a:gdLst>
                  <a:ahLst/>
                  <a:cxnLst>
                    <a:cxn ang="0">
                      <a:pos x="0" y="0"/>
                    </a:cxn>
                    <a:cxn ang="0">
                      <a:pos x="4527" y="348559"/>
                    </a:cxn>
                    <a:cxn ang="0">
                      <a:pos x="4527" y="348559"/>
                    </a:cxn>
                    <a:cxn ang="0">
                      <a:pos x="36214" y="348559"/>
                    </a:cxn>
                    <a:cxn ang="0">
                      <a:pos x="36214" y="348559"/>
                    </a:cxn>
                    <a:cxn ang="0">
                      <a:pos x="36214" y="185596"/>
                    </a:cxn>
                    <a:cxn ang="0">
                      <a:pos x="36214" y="185596"/>
                    </a:cxn>
                    <a:cxn ang="0">
                      <a:pos x="108642" y="90535"/>
                    </a:cxn>
                    <a:cxn ang="0">
                      <a:pos x="108642" y="90535"/>
                    </a:cxn>
                    <a:cxn ang="0">
                      <a:pos x="176543" y="190123"/>
                    </a:cxn>
                    <a:cxn ang="0">
                      <a:pos x="176543" y="190123"/>
                    </a:cxn>
                    <a:cxn ang="0">
                      <a:pos x="176543" y="348559"/>
                    </a:cxn>
                  </a:cxnLst>
                  <a:rect l="txL" t="txT" r="txR" b="txB"/>
                  <a:pathLst>
                    <a:path w="176543" h="348559">
                      <a:moveTo>
                        <a:pt x="0" y="0"/>
                      </a:moveTo>
                      <a:lnTo>
                        <a:pt x="4527" y="348559"/>
                      </a:lnTo>
                      <a:lnTo>
                        <a:pt x="4527" y="348559"/>
                      </a:lnTo>
                      <a:lnTo>
                        <a:pt x="36214" y="348559"/>
                      </a:lnTo>
                      <a:lnTo>
                        <a:pt x="36214" y="348559"/>
                      </a:lnTo>
                      <a:lnTo>
                        <a:pt x="36214" y="185596"/>
                      </a:lnTo>
                      <a:lnTo>
                        <a:pt x="36214" y="185596"/>
                      </a:lnTo>
                      <a:lnTo>
                        <a:pt x="108642" y="90535"/>
                      </a:lnTo>
                      <a:lnTo>
                        <a:pt x="108642" y="90535"/>
                      </a:lnTo>
                      <a:lnTo>
                        <a:pt x="176543" y="190123"/>
                      </a:lnTo>
                      <a:lnTo>
                        <a:pt x="176543" y="190123"/>
                      </a:lnTo>
                      <a:lnTo>
                        <a:pt x="176543" y="348559"/>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8" name="任意多边形 48"/>
                <p:cNvSpPr/>
                <p:nvPr/>
              </p:nvSpPr>
              <p:spPr>
                <a:xfrm>
                  <a:off x="5708210" y="1213164"/>
                  <a:ext cx="891766" cy="832919"/>
                </a:xfrm>
                <a:custGeom>
                  <a:avLst/>
                  <a:gdLst>
                    <a:gd name="txL" fmla="*/ 0 w 891766"/>
                    <a:gd name="txT" fmla="*/ 0 h 832919"/>
                    <a:gd name="txR" fmla="*/ 891766 w 891766"/>
                    <a:gd name="txB" fmla="*/ 832919 h 832919"/>
                  </a:gdLst>
                  <a:ahLst/>
                  <a:cxnLst>
                    <a:cxn ang="0">
                      <a:pos x="0" y="828393"/>
                    </a:cxn>
                    <a:cxn ang="0">
                      <a:pos x="248970" y="832919"/>
                    </a:cxn>
                    <a:cxn ang="0">
                      <a:pos x="248970" y="832919"/>
                    </a:cxn>
                    <a:cxn ang="0">
                      <a:pos x="248970" y="108642"/>
                    </a:cxn>
                    <a:cxn ang="0">
                      <a:pos x="248970" y="108642"/>
                    </a:cxn>
                    <a:cxn ang="0">
                      <a:pos x="339505" y="4527"/>
                    </a:cxn>
                    <a:cxn ang="0">
                      <a:pos x="339505" y="4527"/>
                    </a:cxn>
                    <a:cxn ang="0">
                      <a:pos x="411933" y="0"/>
                    </a:cxn>
                    <a:cxn ang="0">
                      <a:pos x="411933" y="0"/>
                    </a:cxn>
                    <a:cxn ang="0">
                      <a:pos x="497940" y="86008"/>
                    </a:cxn>
                    <a:cxn ang="0">
                      <a:pos x="497940" y="86008"/>
                    </a:cxn>
                    <a:cxn ang="0">
                      <a:pos x="502467" y="353086"/>
                    </a:cxn>
                    <a:cxn ang="0">
                      <a:pos x="502467" y="353086"/>
                    </a:cxn>
                    <a:cxn ang="0">
                      <a:pos x="547735" y="371193"/>
                    </a:cxn>
                    <a:cxn ang="0">
                      <a:pos x="547735" y="371193"/>
                    </a:cxn>
                    <a:cxn ang="0">
                      <a:pos x="552261" y="765018"/>
                    </a:cxn>
                    <a:cxn ang="0">
                      <a:pos x="552261" y="765018"/>
                    </a:cxn>
                    <a:cxn ang="0">
                      <a:pos x="679010" y="769545"/>
                    </a:cxn>
                    <a:cxn ang="0">
                      <a:pos x="679010" y="769545"/>
                    </a:cxn>
                    <a:cxn ang="0">
                      <a:pos x="692590" y="715224"/>
                    </a:cxn>
                    <a:cxn ang="0">
                      <a:pos x="692590" y="715224"/>
                    </a:cxn>
                    <a:cxn ang="0">
                      <a:pos x="801232" y="715224"/>
                    </a:cxn>
                    <a:cxn ang="0">
                      <a:pos x="801232" y="715224"/>
                    </a:cxn>
                    <a:cxn ang="0">
                      <a:pos x="796705" y="203703"/>
                    </a:cxn>
                    <a:cxn ang="0">
                      <a:pos x="796705" y="203703"/>
                    </a:cxn>
                    <a:cxn ang="0">
                      <a:pos x="891766" y="199177"/>
                    </a:cxn>
                  </a:cxnLst>
                  <a:rect l="txL" t="txT" r="txR" b="txB"/>
                  <a:pathLst>
                    <a:path w="891766" h="832919">
                      <a:moveTo>
                        <a:pt x="0" y="828393"/>
                      </a:moveTo>
                      <a:lnTo>
                        <a:pt x="248970" y="832919"/>
                      </a:lnTo>
                      <a:lnTo>
                        <a:pt x="248970" y="832919"/>
                      </a:lnTo>
                      <a:lnTo>
                        <a:pt x="248970" y="108642"/>
                      </a:lnTo>
                      <a:lnTo>
                        <a:pt x="248970" y="108642"/>
                      </a:lnTo>
                      <a:lnTo>
                        <a:pt x="339505" y="4527"/>
                      </a:lnTo>
                      <a:lnTo>
                        <a:pt x="339505" y="4527"/>
                      </a:lnTo>
                      <a:lnTo>
                        <a:pt x="411933" y="0"/>
                      </a:lnTo>
                      <a:lnTo>
                        <a:pt x="411933" y="0"/>
                      </a:lnTo>
                      <a:lnTo>
                        <a:pt x="497940" y="86008"/>
                      </a:lnTo>
                      <a:lnTo>
                        <a:pt x="497940" y="86008"/>
                      </a:lnTo>
                      <a:cubicBezTo>
                        <a:pt x="498695" y="130521"/>
                        <a:pt x="502467" y="353086"/>
                        <a:pt x="502467" y="353086"/>
                      </a:cubicBezTo>
                      <a:lnTo>
                        <a:pt x="502467" y="353086"/>
                      </a:lnTo>
                      <a:lnTo>
                        <a:pt x="547735" y="371193"/>
                      </a:lnTo>
                      <a:lnTo>
                        <a:pt x="547735" y="371193"/>
                      </a:lnTo>
                      <a:cubicBezTo>
                        <a:pt x="548489" y="436830"/>
                        <a:pt x="552261" y="765018"/>
                        <a:pt x="552261" y="765018"/>
                      </a:cubicBezTo>
                      <a:lnTo>
                        <a:pt x="552261" y="765018"/>
                      </a:lnTo>
                      <a:lnTo>
                        <a:pt x="679010" y="769545"/>
                      </a:lnTo>
                      <a:lnTo>
                        <a:pt x="679010" y="769545"/>
                      </a:lnTo>
                      <a:lnTo>
                        <a:pt x="692590" y="715224"/>
                      </a:lnTo>
                      <a:lnTo>
                        <a:pt x="692590" y="715224"/>
                      </a:lnTo>
                      <a:lnTo>
                        <a:pt x="801232" y="715224"/>
                      </a:lnTo>
                      <a:lnTo>
                        <a:pt x="801232" y="715224"/>
                      </a:lnTo>
                      <a:cubicBezTo>
                        <a:pt x="800478" y="629971"/>
                        <a:pt x="796705" y="203703"/>
                        <a:pt x="796705" y="203703"/>
                      </a:cubicBezTo>
                      <a:lnTo>
                        <a:pt x="796705" y="203703"/>
                      </a:lnTo>
                      <a:lnTo>
                        <a:pt x="891766" y="199177"/>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79" name="任意多边形 49"/>
                <p:cNvSpPr/>
                <p:nvPr/>
              </p:nvSpPr>
              <p:spPr>
                <a:xfrm>
                  <a:off x="6593273" y="1131101"/>
                  <a:ext cx="726454" cy="824448"/>
                </a:xfrm>
                <a:custGeom>
                  <a:avLst/>
                  <a:gdLst>
                    <a:gd name="txL" fmla="*/ 0 w 726454"/>
                    <a:gd name="txT" fmla="*/ 0 h 824448"/>
                    <a:gd name="txR" fmla="*/ 726454 w 726454"/>
                    <a:gd name="txB" fmla="*/ 824448 h 824448"/>
                  </a:gdLst>
                  <a:ahLst/>
                  <a:cxnLst>
                    <a:cxn ang="0">
                      <a:pos x="2177" y="281240"/>
                    </a:cxn>
                    <a:cxn ang="0">
                      <a:pos x="2177" y="199758"/>
                    </a:cxn>
                    <a:cxn ang="0">
                      <a:pos x="24810" y="195232"/>
                    </a:cxn>
                    <a:cxn ang="0">
                      <a:pos x="47444" y="204285"/>
                    </a:cxn>
                    <a:cxn ang="0">
                      <a:pos x="51971" y="272186"/>
                    </a:cxn>
                    <a:cxn ang="0">
                      <a:pos x="51971" y="272186"/>
                    </a:cxn>
                    <a:cxn ang="0">
                      <a:pos x="83658" y="276713"/>
                    </a:cxn>
                    <a:cxn ang="0">
                      <a:pos x="83658" y="276713"/>
                    </a:cxn>
                    <a:cxn ang="0">
                      <a:pos x="137978" y="367248"/>
                    </a:cxn>
                    <a:cxn ang="0">
                      <a:pos x="137978" y="367248"/>
                    </a:cxn>
                    <a:cxn ang="0">
                      <a:pos x="133452" y="792760"/>
                    </a:cxn>
                    <a:cxn ang="0">
                      <a:pos x="133452" y="792760"/>
                    </a:cxn>
                    <a:cxn ang="0">
                      <a:pos x="174192" y="792760"/>
                    </a:cxn>
                    <a:cxn ang="0">
                      <a:pos x="174192" y="792760"/>
                    </a:cxn>
                    <a:cxn ang="0">
                      <a:pos x="201353" y="824448"/>
                    </a:cxn>
                    <a:cxn ang="0">
                      <a:pos x="201353" y="824448"/>
                    </a:cxn>
                    <a:cxn ang="0">
                      <a:pos x="309994" y="824448"/>
                    </a:cxn>
                    <a:cxn ang="0">
                      <a:pos x="309994" y="824448"/>
                    </a:cxn>
                    <a:cxn ang="0">
                      <a:pos x="309994" y="217865"/>
                    </a:cxn>
                    <a:cxn ang="0">
                      <a:pos x="309994" y="217865"/>
                    </a:cxn>
                    <a:cxn ang="0">
                      <a:pos x="391476" y="113751"/>
                    </a:cxn>
                    <a:cxn ang="0">
                      <a:pos x="391476" y="113751"/>
                    </a:cxn>
                    <a:cxn ang="0">
                      <a:pos x="396002" y="9636"/>
                    </a:cxn>
                    <a:cxn ang="0">
                      <a:pos x="409582" y="5109"/>
                    </a:cxn>
                    <a:cxn ang="0">
                      <a:pos x="427689" y="14162"/>
                    </a:cxn>
                    <a:cxn ang="0">
                      <a:pos x="432216" y="63957"/>
                    </a:cxn>
                    <a:cxn ang="0">
                      <a:pos x="436743" y="127331"/>
                    </a:cxn>
                    <a:cxn ang="0">
                      <a:pos x="436743" y="127331"/>
                    </a:cxn>
                    <a:cxn ang="0">
                      <a:pos x="522751" y="217865"/>
                    </a:cxn>
                    <a:cxn ang="0">
                      <a:pos x="522751" y="217865"/>
                    </a:cxn>
                    <a:cxn ang="0">
                      <a:pos x="527277" y="321980"/>
                    </a:cxn>
                    <a:cxn ang="0">
                      <a:pos x="527277" y="321980"/>
                    </a:cxn>
                    <a:cxn ang="0">
                      <a:pos x="595178" y="326507"/>
                    </a:cxn>
                    <a:cxn ang="0">
                      <a:pos x="595178" y="326507"/>
                    </a:cxn>
                    <a:cxn ang="0">
                      <a:pos x="599705" y="498523"/>
                    </a:cxn>
                    <a:cxn ang="0">
                      <a:pos x="599705" y="498523"/>
                    </a:cxn>
                    <a:cxn ang="0">
                      <a:pos x="672133" y="503050"/>
                    </a:cxn>
                    <a:cxn ang="0">
                      <a:pos x="672133" y="503050"/>
                    </a:cxn>
                    <a:cxn ang="0">
                      <a:pos x="676660" y="806341"/>
                    </a:cxn>
                    <a:cxn ang="0">
                      <a:pos x="676660" y="806341"/>
                    </a:cxn>
                    <a:cxn ang="0">
                      <a:pos x="708347" y="806341"/>
                    </a:cxn>
                    <a:cxn ang="0">
                      <a:pos x="708347" y="806341"/>
                    </a:cxn>
                    <a:cxn ang="0">
                      <a:pos x="712874" y="666012"/>
                    </a:cxn>
                    <a:cxn ang="0">
                      <a:pos x="712874" y="666012"/>
                    </a:cxn>
                    <a:cxn ang="0">
                      <a:pos x="726454" y="638852"/>
                    </a:cxn>
                  </a:cxnLst>
                  <a:rect l="txL" t="txT" r="txR" b="txB"/>
                  <a:pathLst>
                    <a:path w="726454" h="824448">
                      <a:moveTo>
                        <a:pt x="2177" y="281240"/>
                      </a:moveTo>
                      <a:cubicBezTo>
                        <a:pt x="291" y="247666"/>
                        <a:pt x="-1595" y="214093"/>
                        <a:pt x="2177" y="199758"/>
                      </a:cubicBezTo>
                      <a:cubicBezTo>
                        <a:pt x="5949" y="185423"/>
                        <a:pt x="17266" y="194478"/>
                        <a:pt x="24810" y="195232"/>
                      </a:cubicBezTo>
                      <a:cubicBezTo>
                        <a:pt x="32354" y="195986"/>
                        <a:pt x="42917" y="191459"/>
                        <a:pt x="47444" y="204285"/>
                      </a:cubicBezTo>
                      <a:cubicBezTo>
                        <a:pt x="51971" y="217111"/>
                        <a:pt x="51971" y="272186"/>
                        <a:pt x="51971" y="272186"/>
                      </a:cubicBezTo>
                      <a:lnTo>
                        <a:pt x="51971" y="272186"/>
                      </a:lnTo>
                      <a:lnTo>
                        <a:pt x="83658" y="276713"/>
                      </a:lnTo>
                      <a:lnTo>
                        <a:pt x="83658" y="276713"/>
                      </a:lnTo>
                      <a:lnTo>
                        <a:pt x="137978" y="367248"/>
                      </a:lnTo>
                      <a:lnTo>
                        <a:pt x="137978" y="367248"/>
                      </a:lnTo>
                      <a:cubicBezTo>
                        <a:pt x="137224" y="438167"/>
                        <a:pt x="133452" y="792760"/>
                        <a:pt x="133452" y="792760"/>
                      </a:cubicBezTo>
                      <a:lnTo>
                        <a:pt x="133452" y="792760"/>
                      </a:lnTo>
                      <a:lnTo>
                        <a:pt x="174192" y="792760"/>
                      </a:lnTo>
                      <a:lnTo>
                        <a:pt x="174192" y="792760"/>
                      </a:lnTo>
                      <a:lnTo>
                        <a:pt x="201353" y="824448"/>
                      </a:lnTo>
                      <a:lnTo>
                        <a:pt x="201353" y="824448"/>
                      </a:lnTo>
                      <a:lnTo>
                        <a:pt x="309994" y="824448"/>
                      </a:lnTo>
                      <a:lnTo>
                        <a:pt x="309994" y="824448"/>
                      </a:lnTo>
                      <a:lnTo>
                        <a:pt x="309994" y="217865"/>
                      </a:lnTo>
                      <a:lnTo>
                        <a:pt x="309994" y="217865"/>
                      </a:lnTo>
                      <a:lnTo>
                        <a:pt x="391476" y="113751"/>
                      </a:lnTo>
                      <a:lnTo>
                        <a:pt x="391476" y="113751"/>
                      </a:lnTo>
                      <a:cubicBezTo>
                        <a:pt x="392230" y="96399"/>
                        <a:pt x="392984" y="27743"/>
                        <a:pt x="396002" y="9636"/>
                      </a:cubicBezTo>
                      <a:cubicBezTo>
                        <a:pt x="399020" y="-8471"/>
                        <a:pt x="404301" y="4355"/>
                        <a:pt x="409582" y="5109"/>
                      </a:cubicBezTo>
                      <a:cubicBezTo>
                        <a:pt x="414863" y="5863"/>
                        <a:pt x="423917" y="4354"/>
                        <a:pt x="427689" y="14162"/>
                      </a:cubicBezTo>
                      <a:cubicBezTo>
                        <a:pt x="431461" y="23970"/>
                        <a:pt x="430707" y="45096"/>
                        <a:pt x="432216" y="63957"/>
                      </a:cubicBezTo>
                      <a:cubicBezTo>
                        <a:pt x="433725" y="82818"/>
                        <a:pt x="436743" y="127331"/>
                        <a:pt x="436743" y="127331"/>
                      </a:cubicBezTo>
                      <a:lnTo>
                        <a:pt x="436743" y="127331"/>
                      </a:lnTo>
                      <a:lnTo>
                        <a:pt x="522751" y="217865"/>
                      </a:lnTo>
                      <a:lnTo>
                        <a:pt x="522751" y="217865"/>
                      </a:lnTo>
                      <a:lnTo>
                        <a:pt x="527277" y="321980"/>
                      </a:lnTo>
                      <a:lnTo>
                        <a:pt x="527277" y="321980"/>
                      </a:lnTo>
                      <a:lnTo>
                        <a:pt x="595178" y="326507"/>
                      </a:lnTo>
                      <a:lnTo>
                        <a:pt x="595178" y="326507"/>
                      </a:lnTo>
                      <a:cubicBezTo>
                        <a:pt x="595932" y="355176"/>
                        <a:pt x="599705" y="498523"/>
                        <a:pt x="599705" y="498523"/>
                      </a:cubicBezTo>
                      <a:lnTo>
                        <a:pt x="599705" y="498523"/>
                      </a:lnTo>
                      <a:lnTo>
                        <a:pt x="672133" y="503050"/>
                      </a:lnTo>
                      <a:lnTo>
                        <a:pt x="672133" y="503050"/>
                      </a:lnTo>
                      <a:cubicBezTo>
                        <a:pt x="672888" y="553599"/>
                        <a:pt x="676660" y="806341"/>
                        <a:pt x="676660" y="806341"/>
                      </a:cubicBezTo>
                      <a:lnTo>
                        <a:pt x="676660" y="806341"/>
                      </a:lnTo>
                      <a:lnTo>
                        <a:pt x="708347" y="806341"/>
                      </a:lnTo>
                      <a:lnTo>
                        <a:pt x="708347" y="806341"/>
                      </a:lnTo>
                      <a:cubicBezTo>
                        <a:pt x="709101" y="782953"/>
                        <a:pt x="712874" y="666012"/>
                        <a:pt x="712874" y="666012"/>
                      </a:cubicBezTo>
                      <a:lnTo>
                        <a:pt x="712874" y="666012"/>
                      </a:lnTo>
                      <a:lnTo>
                        <a:pt x="726454" y="638852"/>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0" name="任意多边形 50"/>
                <p:cNvSpPr/>
                <p:nvPr/>
              </p:nvSpPr>
              <p:spPr>
                <a:xfrm>
                  <a:off x="7310673" y="50640"/>
                  <a:ext cx="348559" cy="1723839"/>
                </a:xfrm>
                <a:custGeom>
                  <a:avLst/>
                  <a:gdLst>
                    <a:gd name="txL" fmla="*/ 0 w 348559"/>
                    <a:gd name="txT" fmla="*/ 0 h 1723839"/>
                    <a:gd name="txR" fmla="*/ 348559 w 348559"/>
                    <a:gd name="txB" fmla="*/ 1723839 h 1723839"/>
                  </a:gdLst>
                  <a:ahLst/>
                  <a:cxnLst>
                    <a:cxn ang="0">
                      <a:pos x="9054" y="1723839"/>
                    </a:cxn>
                    <a:cxn ang="0">
                      <a:pos x="0" y="1225899"/>
                    </a:cxn>
                    <a:cxn ang="0">
                      <a:pos x="0" y="1225899"/>
                    </a:cxn>
                    <a:cxn ang="0">
                      <a:pos x="22634" y="1203265"/>
                    </a:cxn>
                    <a:cxn ang="0">
                      <a:pos x="22634" y="1203265"/>
                    </a:cxn>
                    <a:cxn ang="0">
                      <a:pos x="27161" y="886394"/>
                    </a:cxn>
                    <a:cxn ang="0">
                      <a:pos x="27161" y="886394"/>
                    </a:cxn>
                    <a:cxn ang="0">
                      <a:pos x="40741" y="854707"/>
                    </a:cxn>
                    <a:cxn ang="0">
                      <a:pos x="40741" y="854707"/>
                    </a:cxn>
                    <a:cxn ang="0">
                      <a:pos x="40741" y="542362"/>
                    </a:cxn>
                    <a:cxn ang="0">
                      <a:pos x="40741" y="542362"/>
                    </a:cxn>
                    <a:cxn ang="0">
                      <a:pos x="58848" y="519728"/>
                    </a:cxn>
                    <a:cxn ang="0">
                      <a:pos x="58848" y="519728"/>
                    </a:cxn>
                    <a:cxn ang="0">
                      <a:pos x="58848" y="343186"/>
                    </a:cxn>
                    <a:cxn ang="0">
                      <a:pos x="58848" y="343186"/>
                    </a:cxn>
                    <a:cxn ang="0">
                      <a:pos x="172016" y="180223"/>
                    </a:cxn>
                    <a:cxn ang="0">
                      <a:pos x="172016" y="180223"/>
                    </a:cxn>
                    <a:cxn ang="0">
                      <a:pos x="172016" y="94216"/>
                    </a:cxn>
                    <a:cxn ang="0">
                      <a:pos x="172016" y="94216"/>
                    </a:cxn>
                    <a:cxn ang="0">
                      <a:pos x="190123" y="76109"/>
                    </a:cxn>
                    <a:cxn ang="0">
                      <a:pos x="190123" y="76109"/>
                    </a:cxn>
                    <a:cxn ang="0">
                      <a:pos x="190123" y="8208"/>
                    </a:cxn>
                    <a:cxn ang="0">
                      <a:pos x="208230" y="3681"/>
                    </a:cxn>
                    <a:cxn ang="0">
                      <a:pos x="221810" y="30841"/>
                    </a:cxn>
                    <a:cxn ang="0">
                      <a:pos x="221810" y="85162"/>
                    </a:cxn>
                    <a:cxn ang="0">
                      <a:pos x="230864" y="94216"/>
                    </a:cxn>
                    <a:cxn ang="0">
                      <a:pos x="230864" y="180223"/>
                    </a:cxn>
                    <a:cxn ang="0">
                      <a:pos x="230864" y="180223"/>
                    </a:cxn>
                    <a:cxn ang="0">
                      <a:pos x="334978" y="352239"/>
                    </a:cxn>
                    <a:cxn ang="0">
                      <a:pos x="334978" y="352239"/>
                    </a:cxn>
                    <a:cxn ang="0">
                      <a:pos x="334978" y="524255"/>
                    </a:cxn>
                    <a:cxn ang="0">
                      <a:pos x="334978" y="524255"/>
                    </a:cxn>
                    <a:cxn ang="0">
                      <a:pos x="348559" y="551416"/>
                    </a:cxn>
                  </a:cxnLst>
                  <a:rect l="txL" t="txT" r="txR" b="txB"/>
                  <a:pathLst>
                    <a:path w="348559" h="1723839">
                      <a:moveTo>
                        <a:pt x="9054" y="1723839"/>
                      </a:moveTo>
                      <a:lnTo>
                        <a:pt x="0" y="1225899"/>
                      </a:lnTo>
                      <a:lnTo>
                        <a:pt x="0" y="1225899"/>
                      </a:lnTo>
                      <a:lnTo>
                        <a:pt x="22634" y="1203265"/>
                      </a:lnTo>
                      <a:lnTo>
                        <a:pt x="22634" y="1203265"/>
                      </a:lnTo>
                      <a:cubicBezTo>
                        <a:pt x="23388" y="1150453"/>
                        <a:pt x="27161" y="886394"/>
                        <a:pt x="27161" y="886394"/>
                      </a:cubicBezTo>
                      <a:lnTo>
                        <a:pt x="27161" y="886394"/>
                      </a:lnTo>
                      <a:lnTo>
                        <a:pt x="40741" y="854707"/>
                      </a:lnTo>
                      <a:lnTo>
                        <a:pt x="40741" y="854707"/>
                      </a:lnTo>
                      <a:lnTo>
                        <a:pt x="40741" y="542362"/>
                      </a:lnTo>
                      <a:lnTo>
                        <a:pt x="40741" y="542362"/>
                      </a:lnTo>
                      <a:lnTo>
                        <a:pt x="58848" y="519728"/>
                      </a:lnTo>
                      <a:lnTo>
                        <a:pt x="58848" y="519728"/>
                      </a:lnTo>
                      <a:lnTo>
                        <a:pt x="58848" y="343186"/>
                      </a:lnTo>
                      <a:lnTo>
                        <a:pt x="58848" y="343186"/>
                      </a:lnTo>
                      <a:lnTo>
                        <a:pt x="172016" y="180223"/>
                      </a:lnTo>
                      <a:lnTo>
                        <a:pt x="172016" y="180223"/>
                      </a:lnTo>
                      <a:lnTo>
                        <a:pt x="172016" y="94216"/>
                      </a:lnTo>
                      <a:lnTo>
                        <a:pt x="172016" y="94216"/>
                      </a:lnTo>
                      <a:lnTo>
                        <a:pt x="190123" y="76109"/>
                      </a:lnTo>
                      <a:lnTo>
                        <a:pt x="190123" y="76109"/>
                      </a:lnTo>
                      <a:cubicBezTo>
                        <a:pt x="190123" y="64792"/>
                        <a:pt x="187105" y="20279"/>
                        <a:pt x="190123" y="8208"/>
                      </a:cubicBezTo>
                      <a:cubicBezTo>
                        <a:pt x="193141" y="-3863"/>
                        <a:pt x="202949" y="-91"/>
                        <a:pt x="208230" y="3681"/>
                      </a:cubicBezTo>
                      <a:cubicBezTo>
                        <a:pt x="213511" y="7453"/>
                        <a:pt x="219547" y="17261"/>
                        <a:pt x="221810" y="30841"/>
                      </a:cubicBezTo>
                      <a:cubicBezTo>
                        <a:pt x="224073" y="44421"/>
                        <a:pt x="220301" y="74599"/>
                        <a:pt x="221810" y="85162"/>
                      </a:cubicBezTo>
                      <a:cubicBezTo>
                        <a:pt x="223319" y="95724"/>
                        <a:pt x="229355" y="78373"/>
                        <a:pt x="230864" y="94216"/>
                      </a:cubicBezTo>
                      <a:cubicBezTo>
                        <a:pt x="232373" y="110059"/>
                        <a:pt x="230864" y="180223"/>
                        <a:pt x="230864" y="180223"/>
                      </a:cubicBezTo>
                      <a:lnTo>
                        <a:pt x="230864" y="180223"/>
                      </a:lnTo>
                      <a:lnTo>
                        <a:pt x="334978" y="352239"/>
                      </a:lnTo>
                      <a:lnTo>
                        <a:pt x="334978" y="352239"/>
                      </a:lnTo>
                      <a:lnTo>
                        <a:pt x="334978" y="524255"/>
                      </a:lnTo>
                      <a:lnTo>
                        <a:pt x="334978" y="524255"/>
                      </a:lnTo>
                      <a:lnTo>
                        <a:pt x="348559" y="551416"/>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1" name="任意多边形 51"/>
                <p:cNvSpPr/>
                <p:nvPr/>
              </p:nvSpPr>
              <p:spPr>
                <a:xfrm>
                  <a:off x="7663758" y="597529"/>
                  <a:ext cx="131276" cy="1032095"/>
                </a:xfrm>
                <a:custGeom>
                  <a:avLst/>
                  <a:gdLst>
                    <a:gd name="txL" fmla="*/ 0 w 131276"/>
                    <a:gd name="txT" fmla="*/ 0 h 1032095"/>
                    <a:gd name="txR" fmla="*/ 131276 w 131276"/>
                    <a:gd name="txB" fmla="*/ 1032095 h 1032095"/>
                  </a:gdLst>
                  <a:ahLst/>
                  <a:cxnLst>
                    <a:cxn ang="0">
                      <a:pos x="0" y="0"/>
                    </a:cxn>
                    <a:cxn ang="0">
                      <a:pos x="4527" y="312344"/>
                    </a:cxn>
                    <a:cxn ang="0">
                      <a:pos x="4527" y="312344"/>
                    </a:cxn>
                    <a:cxn ang="0">
                      <a:pos x="9054" y="348558"/>
                    </a:cxn>
                    <a:cxn ang="0">
                      <a:pos x="9054" y="348558"/>
                    </a:cxn>
                    <a:cxn ang="0">
                      <a:pos x="9054" y="647323"/>
                    </a:cxn>
                    <a:cxn ang="0">
                      <a:pos x="9054" y="647323"/>
                    </a:cxn>
                    <a:cxn ang="0">
                      <a:pos x="27161" y="688063"/>
                    </a:cxn>
                    <a:cxn ang="0">
                      <a:pos x="27161" y="688063"/>
                    </a:cxn>
                    <a:cxn ang="0">
                      <a:pos x="22634" y="982301"/>
                    </a:cxn>
                    <a:cxn ang="0">
                      <a:pos x="22634" y="982301"/>
                    </a:cxn>
                    <a:cxn ang="0">
                      <a:pos x="76955" y="982301"/>
                    </a:cxn>
                    <a:cxn ang="0">
                      <a:pos x="76955" y="982301"/>
                    </a:cxn>
                    <a:cxn ang="0">
                      <a:pos x="90535" y="1027568"/>
                    </a:cxn>
                    <a:cxn ang="0">
                      <a:pos x="90535" y="1027568"/>
                    </a:cxn>
                    <a:cxn ang="0">
                      <a:pos x="131276" y="1032095"/>
                    </a:cxn>
                  </a:cxnLst>
                  <a:rect l="txL" t="txT" r="txR" b="txB"/>
                  <a:pathLst>
                    <a:path w="131276" h="1032095">
                      <a:moveTo>
                        <a:pt x="0" y="0"/>
                      </a:moveTo>
                      <a:lnTo>
                        <a:pt x="4527" y="312344"/>
                      </a:lnTo>
                      <a:lnTo>
                        <a:pt x="4527" y="312344"/>
                      </a:lnTo>
                      <a:lnTo>
                        <a:pt x="9054" y="348558"/>
                      </a:lnTo>
                      <a:lnTo>
                        <a:pt x="9054" y="348558"/>
                      </a:lnTo>
                      <a:lnTo>
                        <a:pt x="9054" y="647323"/>
                      </a:lnTo>
                      <a:lnTo>
                        <a:pt x="9054" y="647323"/>
                      </a:lnTo>
                      <a:lnTo>
                        <a:pt x="27161" y="688063"/>
                      </a:lnTo>
                      <a:lnTo>
                        <a:pt x="27161" y="688063"/>
                      </a:lnTo>
                      <a:cubicBezTo>
                        <a:pt x="26407" y="737103"/>
                        <a:pt x="22634" y="982301"/>
                        <a:pt x="22634" y="982301"/>
                      </a:cubicBezTo>
                      <a:lnTo>
                        <a:pt x="22634" y="982301"/>
                      </a:lnTo>
                      <a:lnTo>
                        <a:pt x="76955" y="982301"/>
                      </a:lnTo>
                      <a:lnTo>
                        <a:pt x="76955" y="982301"/>
                      </a:lnTo>
                      <a:lnTo>
                        <a:pt x="90535" y="1027568"/>
                      </a:lnTo>
                      <a:lnTo>
                        <a:pt x="90535" y="1027568"/>
                      </a:lnTo>
                      <a:lnTo>
                        <a:pt x="131276" y="1032095"/>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2" name="任意多边形 52"/>
                <p:cNvSpPr/>
                <p:nvPr/>
              </p:nvSpPr>
              <p:spPr>
                <a:xfrm>
                  <a:off x="7799560" y="0"/>
                  <a:ext cx="633743" cy="1901228"/>
                </a:xfrm>
                <a:custGeom>
                  <a:avLst/>
                  <a:gdLst>
                    <a:gd name="txL" fmla="*/ 0 w 633743"/>
                    <a:gd name="txT" fmla="*/ 0 h 1901228"/>
                    <a:gd name="txR" fmla="*/ 633743 w 633743"/>
                    <a:gd name="txB" fmla="*/ 1901228 h 1901228"/>
                  </a:gdLst>
                  <a:ahLst/>
                  <a:cxnLst>
                    <a:cxn ang="0">
                      <a:pos x="0" y="1634151"/>
                    </a:cxn>
                    <a:cxn ang="0">
                      <a:pos x="0" y="1697525"/>
                    </a:cxn>
                    <a:cxn ang="0">
                      <a:pos x="0" y="1697525"/>
                    </a:cxn>
                    <a:cxn ang="0">
                      <a:pos x="45268" y="1706578"/>
                    </a:cxn>
                    <a:cxn ang="0">
                      <a:pos x="45268" y="1706578"/>
                    </a:cxn>
                    <a:cxn ang="0">
                      <a:pos x="49794" y="1810693"/>
                    </a:cxn>
                    <a:cxn ang="0">
                      <a:pos x="49794" y="1810693"/>
                    </a:cxn>
                    <a:cxn ang="0">
                      <a:pos x="104115" y="1779006"/>
                    </a:cxn>
                    <a:cxn ang="0">
                      <a:pos x="104115" y="1779006"/>
                    </a:cxn>
                    <a:cxn ang="0">
                      <a:pos x="108642" y="0"/>
                    </a:cxn>
                    <a:cxn ang="0">
                      <a:pos x="108642" y="0"/>
                    </a:cxn>
                    <a:cxn ang="0">
                      <a:pos x="357612" y="36214"/>
                    </a:cxn>
                    <a:cxn ang="0">
                      <a:pos x="357612" y="36214"/>
                    </a:cxn>
                    <a:cxn ang="0">
                      <a:pos x="353086" y="1901228"/>
                    </a:cxn>
                    <a:cxn ang="0">
                      <a:pos x="353086" y="1901228"/>
                    </a:cxn>
                    <a:cxn ang="0">
                      <a:pos x="452674" y="1883121"/>
                    </a:cxn>
                    <a:cxn ang="0">
                      <a:pos x="452674" y="1883121"/>
                    </a:cxn>
                    <a:cxn ang="0">
                      <a:pos x="452674" y="1584357"/>
                    </a:cxn>
                    <a:cxn ang="0">
                      <a:pos x="452674" y="1584357"/>
                    </a:cxn>
                    <a:cxn ang="0">
                      <a:pos x="633743" y="1566250"/>
                    </a:cxn>
                  </a:cxnLst>
                  <a:rect l="txL" t="txT" r="txR" b="txB"/>
                  <a:pathLst>
                    <a:path w="633743" h="1901228">
                      <a:moveTo>
                        <a:pt x="0" y="1634151"/>
                      </a:moveTo>
                      <a:lnTo>
                        <a:pt x="0" y="1697525"/>
                      </a:lnTo>
                      <a:lnTo>
                        <a:pt x="0" y="1697525"/>
                      </a:lnTo>
                      <a:lnTo>
                        <a:pt x="45268" y="1706578"/>
                      </a:lnTo>
                      <a:lnTo>
                        <a:pt x="45268" y="1706578"/>
                      </a:lnTo>
                      <a:lnTo>
                        <a:pt x="49794" y="1810693"/>
                      </a:lnTo>
                      <a:lnTo>
                        <a:pt x="49794" y="1810693"/>
                      </a:lnTo>
                      <a:lnTo>
                        <a:pt x="104115" y="1779006"/>
                      </a:lnTo>
                      <a:lnTo>
                        <a:pt x="104115" y="1779006"/>
                      </a:lnTo>
                      <a:cubicBezTo>
                        <a:pt x="104870" y="1482505"/>
                        <a:pt x="108642" y="0"/>
                        <a:pt x="108642" y="0"/>
                      </a:cubicBezTo>
                      <a:lnTo>
                        <a:pt x="108642" y="0"/>
                      </a:lnTo>
                      <a:lnTo>
                        <a:pt x="357612" y="36214"/>
                      </a:lnTo>
                      <a:lnTo>
                        <a:pt x="357612" y="36214"/>
                      </a:lnTo>
                      <a:cubicBezTo>
                        <a:pt x="356858" y="347050"/>
                        <a:pt x="353086" y="1901228"/>
                        <a:pt x="353086" y="1901228"/>
                      </a:cubicBezTo>
                      <a:lnTo>
                        <a:pt x="353086" y="1901228"/>
                      </a:lnTo>
                      <a:lnTo>
                        <a:pt x="452674" y="1883121"/>
                      </a:lnTo>
                      <a:lnTo>
                        <a:pt x="452674" y="1883121"/>
                      </a:lnTo>
                      <a:lnTo>
                        <a:pt x="452674" y="1584357"/>
                      </a:lnTo>
                      <a:lnTo>
                        <a:pt x="452674" y="1584357"/>
                      </a:lnTo>
                      <a:lnTo>
                        <a:pt x="633743" y="1566250"/>
                      </a:ln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sp>
              <p:nvSpPr>
                <p:cNvPr id="15383" name="任意多边形 53"/>
                <p:cNvSpPr/>
                <p:nvPr/>
              </p:nvSpPr>
              <p:spPr>
                <a:xfrm>
                  <a:off x="7971576" y="99588"/>
                  <a:ext cx="113169" cy="95062"/>
                </a:xfrm>
                <a:custGeom>
                  <a:avLst/>
                  <a:gdLst>
                    <a:gd name="txL" fmla="*/ 0 w 113169"/>
                    <a:gd name="txT" fmla="*/ 0 h 95062"/>
                    <a:gd name="txR" fmla="*/ 113169 w 113169"/>
                    <a:gd name="txB" fmla="*/ 95062 h 95062"/>
                  </a:gdLst>
                  <a:ahLst/>
                  <a:cxnLst>
                    <a:cxn ang="0">
                      <a:pos x="0" y="0"/>
                    </a:cxn>
                    <a:cxn ang="0">
                      <a:pos x="0" y="95062"/>
                    </a:cxn>
                    <a:cxn ang="0">
                      <a:pos x="0" y="95062"/>
                    </a:cxn>
                    <a:cxn ang="0">
                      <a:pos x="108642" y="86008"/>
                    </a:cxn>
                    <a:cxn ang="0">
                      <a:pos x="108642" y="86008"/>
                    </a:cxn>
                    <a:cxn ang="0">
                      <a:pos x="113169" y="0"/>
                    </a:cxn>
                    <a:cxn ang="0">
                      <a:pos x="113169" y="0"/>
                    </a:cxn>
                    <a:cxn ang="0">
                      <a:pos x="0" y="0"/>
                    </a:cxn>
                  </a:cxnLst>
                  <a:rect l="txL" t="txT" r="txR" b="txB"/>
                  <a:pathLst>
                    <a:path w="113169" h="95062">
                      <a:moveTo>
                        <a:pt x="0" y="0"/>
                      </a:moveTo>
                      <a:lnTo>
                        <a:pt x="0" y="95062"/>
                      </a:lnTo>
                      <a:lnTo>
                        <a:pt x="0" y="95062"/>
                      </a:lnTo>
                      <a:lnTo>
                        <a:pt x="108642" y="86008"/>
                      </a:lnTo>
                      <a:lnTo>
                        <a:pt x="108642" y="86008"/>
                      </a:lnTo>
                      <a:cubicBezTo>
                        <a:pt x="109396" y="71673"/>
                        <a:pt x="113169" y="0"/>
                        <a:pt x="113169" y="0"/>
                      </a:cubicBezTo>
                      <a:lnTo>
                        <a:pt x="113169" y="0"/>
                      </a:lnTo>
                      <a:lnTo>
                        <a:pt x="0" y="0"/>
                      </a:lnTo>
                      <a:close/>
                    </a:path>
                  </a:pathLst>
                </a:custGeom>
                <a:noFill/>
                <a:ln w="12700" cap="flat" cmpd="sng">
                  <a:solidFill>
                    <a:srgbClr val="7DAB15"/>
                  </a:solidFill>
                  <a:prstDash val="solid"/>
                  <a:miter/>
                  <a:headEnd type="none" w="med" len="med"/>
                  <a:tailEnd type="none" w="med" len="med"/>
                </a:ln>
              </p:spPr>
              <p:txBody>
                <a:bodyPr anchor="ctr"/>
                <a:p>
                  <a:pPr algn="ctr"/>
                  <a:endParaRPr>
                    <a:solidFill>
                      <a:srgbClr val="FFFFFF"/>
                    </a:solidFill>
                    <a:latin typeface="Calibri" panose="020F0502020204030204" pitchFamily="2" charset="0"/>
                    <a:ea typeface="宋体" panose="02010600030101010101" pitchFamily="2" charset="-122"/>
                    <a:sym typeface="Calibri" panose="020F0502020204030204" pitchFamily="2" charset="0"/>
                  </a:endParaRPr>
                </a:p>
              </p:txBody>
            </p:sp>
          </p:grpSp>
          <p:sp>
            <p:nvSpPr>
              <p:cNvPr id="15384" name="任意多边形 37"/>
              <p:cNvSpPr/>
              <p:nvPr/>
            </p:nvSpPr>
            <p:spPr>
              <a:xfrm>
                <a:off x="8444285" y="1573217"/>
                <a:ext cx="747423" cy="365760"/>
              </a:xfrm>
              <a:custGeom>
                <a:avLst/>
                <a:gdLst>
                  <a:gd name="txL" fmla="*/ 0 w 747423"/>
                  <a:gd name="txT" fmla="*/ 0 h 365760"/>
                  <a:gd name="txR" fmla="*/ 747423 w 747423"/>
                  <a:gd name="txB" fmla="*/ 365760 h 365760"/>
                </a:gdLst>
                <a:ahLst/>
                <a:cxnLst>
                  <a:cxn ang="0">
                    <a:pos x="0" y="0"/>
                  </a:cxn>
                  <a:cxn ang="0">
                    <a:pos x="0" y="365760"/>
                  </a:cxn>
                  <a:cxn ang="0">
                    <a:pos x="0" y="365760"/>
                  </a:cxn>
                  <a:cxn ang="0">
                    <a:pos x="222637" y="349857"/>
                  </a:cxn>
                  <a:cxn ang="0">
                    <a:pos x="500932" y="349857"/>
                  </a:cxn>
                  <a:cxn ang="0">
                    <a:pos x="747423" y="365760"/>
                  </a:cxn>
                </a:cxnLst>
                <a:rect l="txL" t="txT" r="txR" b="txB"/>
                <a:pathLst>
                  <a:path w="747423" h="365760">
                    <a:moveTo>
                      <a:pt x="0" y="0"/>
                    </a:moveTo>
                    <a:lnTo>
                      <a:pt x="0" y="365760"/>
                    </a:lnTo>
                    <a:lnTo>
                      <a:pt x="0" y="365760"/>
                    </a:lnTo>
                    <a:cubicBezTo>
                      <a:pt x="37106" y="363110"/>
                      <a:pt x="139148" y="352508"/>
                      <a:pt x="222637" y="349857"/>
                    </a:cubicBezTo>
                    <a:cubicBezTo>
                      <a:pt x="306126" y="347206"/>
                      <a:pt x="413468" y="347207"/>
                      <a:pt x="500932" y="349857"/>
                    </a:cubicBezTo>
                    <a:cubicBezTo>
                      <a:pt x="588396" y="352507"/>
                      <a:pt x="667909" y="359133"/>
                      <a:pt x="747423" y="365760"/>
                    </a:cubicBezTo>
                  </a:path>
                </a:pathLst>
              </a:custGeom>
              <a:noFill/>
              <a:ln w="12700" cap="flat" cmpd="sng">
                <a:solidFill>
                  <a:srgbClr val="7DAB15"/>
                </a:solidFill>
                <a:prstDash val="solid"/>
                <a:miter/>
                <a:headEnd type="none" w="med" len="med"/>
                <a:tailEnd type="none" w="med" len="med"/>
              </a:ln>
            </p:spPr>
            <p:txBody>
              <a:bodyPr anchor="ctr"/>
              <a:p>
                <a:pPr algn="ctr"/>
                <a:endParaRPr>
                  <a:latin typeface="Calibri" panose="020F0502020204030204" pitchFamily="2" charset="0"/>
                  <a:ea typeface="宋体" panose="02010600030101010101" pitchFamily="2" charset="-122"/>
                  <a:sym typeface="Calibri" panose="020F0502020204030204" pitchFamily="2" charset="0"/>
                </a:endParaRPr>
              </a:p>
            </p:txBody>
          </p:sp>
        </p:grpSp>
        <p:sp>
          <p:nvSpPr>
            <p:cNvPr id="15385" name="任意多边形 55"/>
            <p:cNvSpPr/>
            <p:nvPr/>
          </p:nvSpPr>
          <p:spPr>
            <a:xfrm>
              <a:off x="8444285" y="1914400"/>
              <a:ext cx="723569" cy="23854"/>
            </a:xfrm>
            <a:custGeom>
              <a:avLst/>
              <a:gdLst>
                <a:gd name="txL" fmla="*/ 0 w 723569"/>
                <a:gd name="txT" fmla="*/ 0 h 23854"/>
                <a:gd name="txR" fmla="*/ 723569 w 723569"/>
                <a:gd name="txB" fmla="*/ 23854 h 23854"/>
              </a:gdLst>
              <a:ahLst/>
              <a:cxnLst>
                <a:cxn ang="0">
                  <a:pos x="0" y="23854"/>
                </a:cxn>
                <a:cxn ang="0">
                  <a:pos x="254442" y="0"/>
                </a:cxn>
                <a:cxn ang="0">
                  <a:pos x="556592" y="7952"/>
                </a:cxn>
                <a:cxn ang="0">
                  <a:pos x="723569" y="23854"/>
                </a:cxn>
              </a:cxnLst>
              <a:rect l="txL" t="txT" r="txR" b="txB"/>
              <a:pathLst>
                <a:path w="723569" h="23854">
                  <a:moveTo>
                    <a:pt x="0" y="23854"/>
                  </a:moveTo>
                  <a:cubicBezTo>
                    <a:pt x="80838" y="13252"/>
                    <a:pt x="161677" y="2650"/>
                    <a:pt x="254442" y="0"/>
                  </a:cubicBezTo>
                  <a:lnTo>
                    <a:pt x="556592" y="7952"/>
                  </a:lnTo>
                  <a:cubicBezTo>
                    <a:pt x="634780" y="11928"/>
                    <a:pt x="679174" y="17891"/>
                    <a:pt x="723569" y="23854"/>
                  </a:cubicBez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sp>
          <p:nvSpPr>
            <p:cNvPr id="15386" name="任意多边形 56"/>
            <p:cNvSpPr/>
            <p:nvPr/>
          </p:nvSpPr>
          <p:spPr>
            <a:xfrm>
              <a:off x="15903" y="2097280"/>
              <a:ext cx="818984" cy="55659"/>
            </a:xfrm>
            <a:custGeom>
              <a:avLst/>
              <a:gdLst>
                <a:gd name="txL" fmla="*/ 0 w 818984"/>
                <a:gd name="txT" fmla="*/ 0 h 55659"/>
                <a:gd name="txR" fmla="*/ 818984 w 818984"/>
                <a:gd name="txB" fmla="*/ 55659 h 55659"/>
              </a:gdLst>
              <a:ahLst/>
              <a:cxnLst>
                <a:cxn ang="0">
                  <a:pos x="818984" y="0"/>
                </a:cxn>
                <a:cxn ang="0">
                  <a:pos x="0" y="55659"/>
                </a:cxn>
              </a:cxnLst>
              <a:rect l="txL" t="txT" r="txR" b="txB"/>
              <a:pathLst>
                <a:path w="818984" h="55659">
                  <a:moveTo>
                    <a:pt x="818984" y="0"/>
                  </a:moveTo>
                  <a:lnTo>
                    <a:pt x="0" y="55659"/>
                  </a:lnTo>
                </a:path>
              </a:pathLst>
            </a:custGeom>
            <a:noFill/>
            <a:ln w="38100" cap="flat" cmpd="sng">
              <a:solidFill>
                <a:srgbClr val="7DAB15"/>
              </a:solidFill>
              <a:prstDash val="solid"/>
              <a:miter/>
              <a:headEnd type="none" w="med" len="med"/>
              <a:tailEnd type="none" w="med" len="med"/>
            </a:ln>
          </p:spPr>
          <p:txBody>
            <a:bodyPr anchor="ctr"/>
            <a:p>
              <a:pPr algn="ctr" eaLnBrk="0" hangingPunct="0"/>
              <a:endParaRPr>
                <a:latin typeface="宋体" panose="02010600030101010101" pitchFamily="2" charset="-122"/>
                <a:ea typeface="宋体" panose="02010600030101010101" pitchFamily="2" charset="-122"/>
                <a:sym typeface="宋体" panose="02010600030101010101" pitchFamily="2" charset="-122"/>
              </a:endParaRPr>
            </a:p>
          </p:txBody>
        </p:sp>
      </p:grpSp>
      <p:sp>
        <p:nvSpPr>
          <p:cNvPr id="7171" name="Rectangle 3"/>
          <p:cNvSpPr>
            <a:spLocks noGrp="1"/>
          </p:cNvSpPr>
          <p:nvPr/>
        </p:nvSpPr>
        <p:spPr>
          <a:xfrm>
            <a:off x="312420" y="1541780"/>
            <a:ext cx="8569325" cy="3031490"/>
          </a:xfrm>
          <a:prstGeom prst="rect">
            <a:avLst/>
          </a:prstGeom>
          <a:noFill/>
          <a:ln w="9525">
            <a:noFill/>
          </a:ln>
        </p:spPr>
        <p:txBody>
          <a:bodyPr vert="horz" wrap="square" anchor="t"/>
          <a:lstStyle>
            <a:lvl1pPr marL="357505" lvl="0" indent="-357505" algn="just" defTabSz="914400" eaLnBrk="0" fontAlgn="base" latinLnBrk="0" hangingPunct="0">
              <a:lnSpc>
                <a:spcPct val="110000"/>
              </a:lnSpc>
              <a:spcBef>
                <a:spcPts val="1800"/>
              </a:spcBef>
              <a:spcAft>
                <a:spcPct val="0"/>
              </a:spcAft>
              <a:buClr>
                <a:srgbClr val="59914A"/>
              </a:buClr>
              <a:buSzPct val="70000"/>
              <a:buFont typeface="Wingdings" panose="05000000000000000000" pitchFamily="2" charset="2"/>
              <a:buChar char="r"/>
              <a:defRPr sz="2000" b="0" i="0" u="none" kern="1200" baseline="0">
                <a:solidFill>
                  <a:srgbClr val="59914A"/>
                </a:solidFill>
                <a:latin typeface="+mn-lt"/>
                <a:ea typeface="+mn-ea"/>
                <a:cs typeface="+mn-cs"/>
              </a:defRPr>
            </a:lvl1pPr>
            <a:lvl2pPr marL="357505" lvl="1" indent="-357505" algn="just" defTabSz="914400" eaLnBrk="0" fontAlgn="base" latinLnBrk="0" hangingPunct="0">
              <a:lnSpc>
                <a:spcPct val="130000"/>
              </a:lnSpc>
              <a:spcBef>
                <a:spcPct val="0"/>
              </a:spcBef>
              <a:spcAft>
                <a:spcPts val="600"/>
              </a:spcAft>
              <a:buClr>
                <a:srgbClr val="59914A"/>
              </a:buClr>
              <a:buFont typeface="幼圆" panose="02010600030101010101" charset="-122"/>
              <a:buChar char=" "/>
              <a:defRPr sz="1600" b="0" i="0" u="none" kern="1200" baseline="0">
                <a:solidFill>
                  <a:srgbClr val="5A5A5A"/>
                </a:solidFill>
                <a:latin typeface="幼圆" panose="02010600030101010101" charset="-122"/>
                <a:ea typeface="幼圆" panose="02010600030101010101" charset="-122"/>
                <a:cs typeface="+mn-cs"/>
              </a:defRPr>
            </a:lvl2pPr>
            <a:lvl3pPr marL="1143000" lvl="2" indent="-228600" algn="l" defTabSz="914400" eaLnBrk="0" fontAlgn="base" latinLnBrk="0" hangingPunct="0">
              <a:lnSpc>
                <a:spcPct val="90000"/>
              </a:lnSpc>
              <a:spcBef>
                <a:spcPts val="500"/>
              </a:spcBef>
              <a:spcAft>
                <a:spcPct val="0"/>
              </a:spcAft>
              <a:buFont typeface="Arial" panose="020B0604020202020204" pitchFamily="34" charset="0"/>
              <a:buChar char="•"/>
              <a:defRPr sz="2000" b="0" i="0" u="none" kern="1200" baseline="0">
                <a:solidFill>
                  <a:schemeClr val="tx1"/>
                </a:solidFill>
                <a:latin typeface="Calibri" panose="020F0502020204030204" pitchFamily="2" charset="0"/>
                <a:ea typeface="幼圆" panose="02010600030101010101" charset="-122"/>
                <a:cs typeface="+mn-cs"/>
              </a:defRPr>
            </a:lvl3pPr>
            <a:lvl4pPr marL="1600200" lvl="3"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4pPr>
            <a:lvl5pPr marL="2057400" lvl="4"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Calibri" panose="020F0502020204030204" pitchFamily="2" charset="0"/>
                <a:ea typeface="幼圆" panose="02010600030101010101" charset="-122"/>
                <a:cs typeface="+mn-cs"/>
              </a:defRPr>
            </a:lvl9pPr>
          </a:lstStyle>
          <a:p>
            <a:r>
              <a:rPr lang="zh-CN" altLang="en-US" dirty="0"/>
              <a:t>基本介绍：</a:t>
            </a:r>
            <a:endParaRPr lang="zh-CN" altLang="en-US" dirty="0">
              <a:solidFill>
                <a:schemeClr val="bg2">
                  <a:lumMod val="10000"/>
                </a:schemeClr>
              </a:solidFill>
            </a:endParaRPr>
          </a:p>
          <a:p>
            <a:pPr marL="0" indent="0">
              <a:buNone/>
            </a:pPr>
            <a:r>
              <a:rPr lang="zh-CN" altLang="en-US" dirty="0">
                <a:solidFill>
                  <a:schemeClr val="bg2">
                    <a:lumMod val="10000"/>
                  </a:schemeClr>
                </a:solidFill>
              </a:rPr>
              <a:t>       利用神经网络建模技术设计优化</a:t>
            </a:r>
            <a:r>
              <a:rPr lang="zh-CN" altLang="en-US" dirty="0">
                <a:solidFill>
                  <a:schemeClr val="bg2">
                    <a:lumMod val="10000"/>
                  </a:schemeClr>
                </a:solidFill>
                <a:sym typeface="+mn-ea"/>
              </a:rPr>
              <a:t>34GHz λ/2谐振带通滤波器。</a:t>
            </a:r>
            <a:endParaRPr lang="zh-CN" altLang="en-US" dirty="0">
              <a:solidFill>
                <a:schemeClr val="bg2">
                  <a:lumMod val="10000"/>
                </a:schemeClr>
              </a:solidFill>
              <a:sym typeface="+mn-ea"/>
            </a:endParaRPr>
          </a:p>
          <a:p>
            <a:pPr marL="0" indent="0">
              <a:buNone/>
            </a:pP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a:t>
            </a:r>
            <a:r>
              <a:rPr lang="en-US" altLang="zh-CN" dirty="0">
                <a:solidFill>
                  <a:srgbClr val="00B0F0"/>
                </a:solidFill>
                <a:sym typeface="+mn-ea"/>
              </a:rPr>
              <a:t>step1.</a:t>
            </a:r>
            <a:r>
              <a:rPr lang="zh-CN" altLang="en-US" dirty="0">
                <a:solidFill>
                  <a:schemeClr val="bg2">
                    <a:lumMod val="10000"/>
                  </a:schemeClr>
                </a:solidFill>
                <a:sym typeface="+mn-ea"/>
              </a:rPr>
              <a:t>在</a:t>
            </a:r>
            <a:r>
              <a:rPr lang="en-US" altLang="zh-CN" dirty="0">
                <a:solidFill>
                  <a:schemeClr val="bg2">
                    <a:lumMod val="10000"/>
                  </a:schemeClr>
                </a:solidFill>
                <a:sym typeface="+mn-ea"/>
              </a:rPr>
              <a:t>2-3GHz</a:t>
            </a:r>
            <a:r>
              <a:rPr lang="zh-CN" altLang="en-US" dirty="0">
                <a:solidFill>
                  <a:schemeClr val="bg2">
                    <a:lumMod val="10000"/>
                  </a:schemeClr>
                </a:solidFill>
                <a:sym typeface="+mn-ea"/>
              </a:rPr>
              <a:t>下，利用</a:t>
            </a:r>
            <a:r>
              <a:rPr lang="en-US" altLang="zh-CN" dirty="0">
                <a:solidFill>
                  <a:schemeClr val="bg2">
                    <a:lumMod val="10000"/>
                  </a:schemeClr>
                </a:solidFill>
                <a:sym typeface="+mn-ea"/>
              </a:rPr>
              <a:t>101</a:t>
            </a:r>
            <a:r>
              <a:rPr lang="zh-CN" altLang="en-US" dirty="0">
                <a:solidFill>
                  <a:schemeClr val="bg2">
                    <a:lumMod val="10000"/>
                  </a:schemeClr>
                </a:solidFill>
                <a:sym typeface="+mn-ea"/>
              </a:rPr>
              <a:t>组仿真数据，</a:t>
            </a:r>
            <a:r>
              <a:rPr lang="en-US" altLang="zh-CN" dirty="0">
                <a:solidFill>
                  <a:schemeClr val="bg2">
                    <a:lumMod val="10000"/>
                  </a:schemeClr>
                </a:solidFill>
                <a:sym typeface="+mn-ea"/>
              </a:rPr>
              <a:t>3</a:t>
            </a:r>
            <a:r>
              <a:rPr lang="zh-CN" altLang="en-US" dirty="0">
                <a:solidFill>
                  <a:schemeClr val="bg2">
                    <a:lumMod val="10000"/>
                  </a:schemeClr>
                </a:solidFill>
                <a:sym typeface="+mn-ea"/>
              </a:rPr>
              <a:t>个特征训练神经网络模型</a:t>
            </a: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a:t>
            </a:r>
            <a:r>
              <a:rPr lang="en-US" altLang="zh-CN" dirty="0">
                <a:solidFill>
                  <a:srgbClr val="00B0F0"/>
                </a:solidFill>
                <a:sym typeface="+mn-ea"/>
              </a:rPr>
              <a:t>step2.</a:t>
            </a:r>
            <a:r>
              <a:rPr lang="zh-CN" altLang="en-US" dirty="0">
                <a:solidFill>
                  <a:schemeClr val="bg2">
                    <a:lumMod val="10000"/>
                  </a:schemeClr>
                </a:solidFill>
                <a:sym typeface="+mn-ea"/>
              </a:rPr>
              <a:t>利用神经网络预测</a:t>
            </a:r>
            <a:r>
              <a:rPr lang="en-US" altLang="zh-CN" dirty="0">
                <a:solidFill>
                  <a:schemeClr val="bg2">
                    <a:lumMod val="10000"/>
                  </a:schemeClr>
                </a:solidFill>
                <a:sym typeface="+mn-ea"/>
              </a:rPr>
              <a:t>30-40GHz</a:t>
            </a:r>
            <a:r>
              <a:rPr lang="zh-CN" altLang="en-US" dirty="0">
                <a:solidFill>
                  <a:schemeClr val="bg2">
                    <a:lumMod val="10000"/>
                  </a:schemeClr>
                </a:solidFill>
                <a:sym typeface="+mn-ea"/>
              </a:rPr>
              <a:t>时的</a:t>
            </a:r>
            <a:r>
              <a:rPr lang="en-US" altLang="zh-CN" dirty="0">
                <a:solidFill>
                  <a:schemeClr val="bg2">
                    <a:lumMod val="10000"/>
                  </a:schemeClr>
                </a:solidFill>
                <a:sym typeface="+mn-ea"/>
              </a:rPr>
              <a:t>S</a:t>
            </a:r>
            <a:r>
              <a:rPr lang="zh-CN" altLang="en-US" dirty="0">
                <a:solidFill>
                  <a:schemeClr val="bg2">
                    <a:lumMod val="10000"/>
                  </a:schemeClr>
                </a:solidFill>
                <a:sym typeface="+mn-ea"/>
              </a:rPr>
              <a:t>参数，优化滤波器</a:t>
            </a:r>
            <a:endParaRPr lang="zh-CN" altLang="en-US" dirty="0">
              <a:solidFill>
                <a:schemeClr val="bg2">
                  <a:lumMod val="10000"/>
                </a:schemeClr>
              </a:solidFill>
              <a:sym typeface="+mn-ea"/>
            </a:endParaRPr>
          </a:p>
          <a:p>
            <a:pPr marL="0" indent="0">
              <a:buNone/>
            </a:pPr>
            <a:r>
              <a:rPr lang="zh-CN" altLang="en-US" dirty="0">
                <a:solidFill>
                  <a:schemeClr val="bg2">
                    <a:lumMod val="10000"/>
                  </a:schemeClr>
                </a:solidFill>
                <a:sym typeface="+mn-ea"/>
              </a:rPr>
              <a:t>       </a:t>
            </a:r>
            <a:r>
              <a:rPr lang="en-US" altLang="zh-CN" dirty="0">
                <a:solidFill>
                  <a:srgbClr val="00B0F0"/>
                </a:solidFill>
                <a:sym typeface="+mn-ea"/>
              </a:rPr>
              <a:t>step3.</a:t>
            </a:r>
            <a:r>
              <a:rPr lang="zh-CN" altLang="en-US" dirty="0">
                <a:solidFill>
                  <a:schemeClr val="bg2">
                    <a:lumMod val="10000"/>
                  </a:schemeClr>
                </a:solidFill>
                <a:sym typeface="+mn-ea"/>
              </a:rPr>
              <a:t>在</a:t>
            </a:r>
            <a:r>
              <a:rPr lang="en-US" altLang="zh-CN" dirty="0">
                <a:solidFill>
                  <a:schemeClr val="bg2">
                    <a:lumMod val="10000"/>
                  </a:schemeClr>
                </a:solidFill>
                <a:sym typeface="+mn-ea"/>
              </a:rPr>
              <a:t>30-40GHz</a:t>
            </a:r>
            <a:r>
              <a:rPr lang="zh-CN" altLang="en-US" dirty="0">
                <a:solidFill>
                  <a:schemeClr val="bg2">
                    <a:lumMod val="10000"/>
                  </a:schemeClr>
                </a:solidFill>
                <a:sym typeface="+mn-ea"/>
              </a:rPr>
              <a:t>下，仿真参数优化后滤波器，与神经网络比较</a:t>
            </a:r>
            <a:r>
              <a:rPr lang="en-US" altLang="zh-CN" dirty="0">
                <a:solidFill>
                  <a:schemeClr val="bg2">
                    <a:lumMod val="10000"/>
                  </a:schemeClr>
                </a:solidFill>
                <a:sym typeface="+mn-ea"/>
              </a:rPr>
              <a:t>S</a:t>
            </a:r>
            <a:r>
              <a:rPr lang="zh-CN" altLang="en-US" dirty="0">
                <a:solidFill>
                  <a:schemeClr val="bg2">
                    <a:lumMod val="10000"/>
                  </a:schemeClr>
                </a:solidFill>
                <a:sym typeface="+mn-ea"/>
              </a:rPr>
              <a:t>参数</a:t>
            </a:r>
            <a:endParaRPr lang="zh-CN" altLang="en-US" dirty="0">
              <a:solidFill>
                <a:schemeClr val="bg2">
                  <a:lumMod val="10000"/>
                </a:schemeClr>
              </a:solidFill>
              <a:sym typeface="+mn-ea"/>
            </a:endParaRPr>
          </a:p>
          <a:p>
            <a:endParaRPr lang="zh-CN" altLang="en-US" dirty="0"/>
          </a:p>
          <a:p>
            <a:pPr marL="0" indent="0">
              <a:buNone/>
            </a:pPr>
            <a:endParaRPr lang="zh-CN" altLang="en-US" dirty="0"/>
          </a:p>
          <a:p>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5440d198d8178">
  <a:themeElements>
    <a:clrScheme name="">
      <a:dk1>
        <a:srgbClr val="47494B"/>
      </a:dk1>
      <a:lt1>
        <a:srgbClr val="FFFFFF"/>
      </a:lt1>
      <a:dk2>
        <a:srgbClr val="454749"/>
      </a:dk2>
      <a:lt2>
        <a:srgbClr val="EAF5FC"/>
      </a:lt2>
      <a:accent1>
        <a:srgbClr val="6E9A86"/>
      </a:accent1>
      <a:accent2>
        <a:srgbClr val="7EB56F"/>
      </a:accent2>
      <a:accent3>
        <a:srgbClr val="FFFFFF"/>
      </a:accent3>
      <a:accent4>
        <a:srgbClr val="3C3E3F"/>
      </a:accent4>
      <a:accent5>
        <a:srgbClr val="BBCAC3"/>
      </a:accent5>
      <a:accent6>
        <a:srgbClr val="70A263"/>
      </a:accent6>
      <a:hlink>
        <a:srgbClr val="00B0F0"/>
      </a:hlink>
      <a:folHlink>
        <a:srgbClr val="AFB2B4"/>
      </a:folHlink>
    </a:clrScheme>
    <a:fontScheme name="">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47494B"/>
        </a:dk1>
        <a:lt1>
          <a:srgbClr val="FFFFFF"/>
        </a:lt1>
        <a:dk2>
          <a:srgbClr val="454749"/>
        </a:dk2>
        <a:lt2>
          <a:srgbClr val="EAF5FC"/>
        </a:lt2>
        <a:accent1>
          <a:srgbClr val="6E9A86"/>
        </a:accent1>
        <a:accent2>
          <a:srgbClr val="7EB56F"/>
        </a:accent2>
        <a:accent3>
          <a:srgbClr val="FFFFFF"/>
        </a:accent3>
        <a:accent4>
          <a:srgbClr val="3C3E3F"/>
        </a:accent4>
        <a:accent5>
          <a:srgbClr val="BBCAC3"/>
        </a:accent5>
        <a:accent6>
          <a:srgbClr val="70A263"/>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2832</Words>
  <Application>WPS 演示</Application>
  <PresentationFormat>全屏显示(4:3)</PresentationFormat>
  <Paragraphs>315</Paragraphs>
  <Slides>39</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39</vt:i4>
      </vt:variant>
    </vt:vector>
  </HeadingPairs>
  <TitlesOfParts>
    <vt:vector size="54" baseType="lpstr">
      <vt:lpstr>Arial</vt:lpstr>
      <vt:lpstr>宋体</vt:lpstr>
      <vt:lpstr>Wingdings</vt:lpstr>
      <vt:lpstr>Calibri</vt:lpstr>
      <vt:lpstr>幼圆</vt:lpstr>
      <vt:lpstr>Times New Roman</vt:lpstr>
      <vt:lpstr>黑体</vt:lpstr>
      <vt:lpstr>微软雅黑</vt:lpstr>
      <vt:lpstr>Arial Black</vt:lpstr>
      <vt:lpstr>Arial Unicode MS</vt:lpstr>
      <vt:lpstr>5440d198d8178</vt:lpstr>
      <vt:lpstr>Equation.KSEE3</vt:lpstr>
      <vt:lpstr>Equation.KSEE3</vt:lpstr>
      <vt:lpstr>Equation.KSEE3</vt:lpstr>
      <vt:lpstr>Equation.KSEE3</vt:lpstr>
      <vt:lpstr>基于神经网络的带通滤波器优化设计</vt:lpstr>
      <vt:lpstr>目录</vt:lpstr>
      <vt:lpstr>研究背景</vt:lpstr>
      <vt:lpstr>研究背景</vt:lpstr>
      <vt:lpstr>研究背景</vt:lpstr>
      <vt:lpstr>研究背景</vt:lpstr>
      <vt:lpstr>研究背景</vt:lpstr>
      <vt:lpstr>研究背景</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实例介绍</vt:lpstr>
      <vt:lpstr>应用展望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BD</dc:creator>
  <cp:lastModifiedBy>Tequireoly</cp:lastModifiedBy>
  <cp:revision>299</cp:revision>
  <dcterms:created xsi:type="dcterms:W3CDTF">2013-01-25T01:44:00Z</dcterms:created>
  <dcterms:modified xsi:type="dcterms:W3CDTF">2017-12-19T09:37:50Z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